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81" r:id="rId3"/>
    <p:sldId id="280" r:id="rId4"/>
    <p:sldId id="269" r:id="rId5"/>
    <p:sldId id="296" r:id="rId6"/>
    <p:sldId id="262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BE66F-F7D7-4DAD-BCA3-ABAA2682215C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46C56-20DD-4C58-8459-D462F89D1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0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4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3258-BC14-4BC9-9A2D-7756C2A39FE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05A-DC5A-4F29-A6DD-DE439D53A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8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3258-BC14-4BC9-9A2D-7756C2A39FE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05A-DC5A-4F29-A6DD-DE439D53A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22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3258-BC14-4BC9-9A2D-7756C2A39FE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05A-DC5A-4F29-A6DD-DE439D53A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10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3258-BC14-4BC9-9A2D-7756C2A39FE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05A-DC5A-4F29-A6DD-DE439D53A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8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3258-BC14-4BC9-9A2D-7756C2A39FE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05A-DC5A-4F29-A6DD-DE439D53A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62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3258-BC14-4BC9-9A2D-7756C2A39FE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05A-DC5A-4F29-A6DD-DE439D53A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87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3258-BC14-4BC9-9A2D-7756C2A39FE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05A-DC5A-4F29-A6DD-DE439D53A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3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3258-BC14-4BC9-9A2D-7756C2A39FE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05A-DC5A-4F29-A6DD-DE439D53A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6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05A-DC5A-4F29-A6DD-DE439D53A48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76174F-5EAB-47E1-A1BF-5C18B79466F6}"/>
              </a:ext>
            </a:extLst>
          </p:cNvPr>
          <p:cNvSpPr txBox="1"/>
          <p:nvPr userDrawn="1"/>
        </p:nvSpPr>
        <p:spPr>
          <a:xfrm>
            <a:off x="612571" y="6372036"/>
            <a:ext cx="18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latin typeface="+mn-lt"/>
              </a:rPr>
              <a:t>@bluegreencities</a:t>
            </a:r>
          </a:p>
        </p:txBody>
      </p:sp>
      <p:pic>
        <p:nvPicPr>
          <p:cNvPr id="8" name="Picture 7" descr="https://pbs.twimg.com/profile_images/666407537084796928/YBGgi9BO.png">
            <a:extLst>
              <a:ext uri="{FF2B5EF4-FFF2-40B4-BE49-F238E27FC236}">
                <a16:creationId xmlns:a16="http://schemas.microsoft.com/office/drawing/2014/main" id="{938CA6D0-4AE0-473B-84AF-7B472CF4993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27" b="78516" l="16211" r="85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9" t="18913" r="14048" b="19759"/>
          <a:stretch/>
        </p:blipFill>
        <p:spPr bwMode="auto">
          <a:xfrm>
            <a:off x="239350" y="6437385"/>
            <a:ext cx="483612" cy="3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3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3258-BC14-4BC9-9A2D-7756C2A39FE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05A-DC5A-4F29-A6DD-DE439D53A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4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3258-BC14-4BC9-9A2D-7756C2A39FE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05A-DC5A-4F29-A6DD-DE439D53A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4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73258-BC14-4BC9-9A2D-7756C2A39FE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C305A-DC5A-4F29-A6DD-DE439D53A48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5DB38A4-2424-44C8-AC1F-3CA74EB120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3"/>
          <a:stretch/>
        </p:blipFill>
        <p:spPr bwMode="auto">
          <a:xfrm>
            <a:off x="0" y="6189796"/>
            <a:ext cx="10632504" cy="62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35FD91-41B1-405A-80C5-6202E36FEB1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6021288"/>
            <a:ext cx="1559496" cy="8121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B5BF24-722B-420C-BC5A-62CF10FC01F7}"/>
              </a:ext>
            </a:extLst>
          </p:cNvPr>
          <p:cNvSpPr txBox="1"/>
          <p:nvPr userDrawn="1"/>
        </p:nvSpPr>
        <p:spPr>
          <a:xfrm>
            <a:off x="612571" y="6372036"/>
            <a:ext cx="18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latin typeface="+mn-lt"/>
              </a:rPr>
              <a:t>@bluegreencities</a:t>
            </a:r>
          </a:p>
        </p:txBody>
      </p:sp>
      <p:pic>
        <p:nvPicPr>
          <p:cNvPr id="14" name="Picture 13" descr="https://pbs.twimg.com/profile_images/666407537084796928/YBGgi9BO.png">
            <a:extLst>
              <a:ext uri="{FF2B5EF4-FFF2-40B4-BE49-F238E27FC236}">
                <a16:creationId xmlns:a16="http://schemas.microsoft.com/office/drawing/2014/main" id="{2CCC140D-D8F9-4F7B-A6BC-5F357ADA2F2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727" b="78516" l="16211" r="85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9" t="18913" r="14048" b="19759"/>
          <a:stretch/>
        </p:blipFill>
        <p:spPr bwMode="auto">
          <a:xfrm>
            <a:off x="239350" y="6437385"/>
            <a:ext cx="483612" cy="3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4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554538"/>
          </a:xfrm>
        </p:spPr>
        <p:txBody>
          <a:bodyPr>
            <a:normAutofit/>
          </a:bodyPr>
          <a:lstStyle/>
          <a:p>
            <a:r>
              <a:rPr lang="en-GB" sz="3600" b="1" dirty="0"/>
              <a:t>Urban Flood Modelling using CityCAT</a:t>
            </a:r>
            <a:br>
              <a:rPr lang="en-GB" sz="3600" b="1" dirty="0"/>
            </a:br>
            <a:br>
              <a:rPr lang="en-GB" sz="3600" b="1" dirty="0"/>
            </a:b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Steve Birkinshaw, </a:t>
            </a:r>
            <a:r>
              <a:rPr lang="en-GB" sz="3200" dirty="0"/>
              <a:t>Vassilis Glenis and Chris Kilsby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Newcastle University</a:t>
            </a:r>
            <a:br>
              <a:rPr lang="en-GB" sz="36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3893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61452" y="32840"/>
            <a:ext cx="9116665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/>
              <a:t>City Catchment Analysis Tool - </a:t>
            </a:r>
            <a:r>
              <a:rPr lang="en-GB" sz="3200" dirty="0" err="1"/>
              <a:t>CityCat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21848" y="1340768"/>
            <a:ext cx="79928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 err="1"/>
              <a:t>CityCAT</a:t>
            </a:r>
            <a:r>
              <a:rPr lang="en-GB" sz="2200" dirty="0"/>
              <a:t> is a software tool for modelling, analysis and visualisation of surface water flooding. 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It enables assessment of combined pluvial and fluvial flood risk and effects of different flood alleviation measures.</a:t>
            </a:r>
          </a:p>
          <a:p>
            <a:pPr algn="just"/>
            <a:endParaRPr lang="en-GB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/>
              <a:t>Fast, efficient and accurate  - easy to use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/>
              <a:t>Uses readily available data (OS </a:t>
            </a:r>
            <a:r>
              <a:rPr lang="en-GB" sz="2200" dirty="0" err="1"/>
              <a:t>Mastermap</a:t>
            </a:r>
            <a:r>
              <a:rPr lang="en-GB" sz="2200" dirty="0"/>
              <a:t> and </a:t>
            </a:r>
            <a:r>
              <a:rPr lang="en-GB" sz="2200" dirty="0" err="1"/>
              <a:t>lidar</a:t>
            </a:r>
            <a:r>
              <a:rPr lang="en-GB" sz="22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/>
              <a:t>Includes buildings and green space and other urban features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/>
              <a:t>Coupled sewer drainage network and surface flow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200" dirty="0"/>
          </a:p>
          <a:p>
            <a:pPr algn="just"/>
            <a:r>
              <a:rPr lang="en-GB" sz="2200" dirty="0"/>
              <a:t>Newcastle upon Tyne case study (with Newcastle City Council)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89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612396"/>
            <a:ext cx="11430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597" y="0"/>
            <a:ext cx="9211573" cy="756308"/>
          </a:xfrm>
        </p:spPr>
        <p:txBody>
          <a:bodyPr>
            <a:normAutofit/>
          </a:bodyPr>
          <a:lstStyle/>
          <a:p>
            <a:r>
              <a:rPr lang="en-GB" sz="3200" dirty="0"/>
              <a:t>Swale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6982" y="58171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Intervention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9082" y="58171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Impact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3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11573" cy="756308"/>
          </a:xfrm>
        </p:spPr>
        <p:txBody>
          <a:bodyPr>
            <a:normAutofit/>
          </a:bodyPr>
          <a:lstStyle/>
          <a:p>
            <a:r>
              <a:rPr lang="en-GB" sz="3200" dirty="0"/>
              <a:t>Swale – impact on </a:t>
            </a:r>
            <a:r>
              <a:rPr lang="en-GB" sz="3200" dirty="0" err="1"/>
              <a:t>flowpaths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498"/>
            <a:ext cx="12192000" cy="5418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2490" y="590143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No Swale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9225" y="588249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 Swale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wa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5534" b="4403"/>
          <a:stretch/>
        </p:blipFill>
        <p:spPr>
          <a:xfrm>
            <a:off x="1706999" y="467438"/>
            <a:ext cx="9811086" cy="5923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05049" cy="603849"/>
          </a:xfrm>
        </p:spPr>
        <p:txBody>
          <a:bodyPr>
            <a:normAutofit/>
          </a:bodyPr>
          <a:lstStyle/>
          <a:p>
            <a:r>
              <a:rPr lang="en-GB" sz="2600" dirty="0"/>
              <a:t>Storm drain inlets </a:t>
            </a:r>
          </a:p>
        </p:txBody>
      </p:sp>
    </p:spTree>
    <p:extLst>
      <p:ext uri="{BB962C8B-B14F-4D97-AF65-F5344CB8AC3E}">
        <p14:creationId xmlns:p14="http://schemas.microsoft.com/office/powerpoint/2010/main" val="137927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7171" b="11228"/>
          <a:stretch/>
        </p:blipFill>
        <p:spPr>
          <a:xfrm>
            <a:off x="959308" y="1054858"/>
            <a:ext cx="5197749" cy="4968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0460" y="64605"/>
            <a:ext cx="6543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Swale length: 1.3km</a:t>
            </a:r>
          </a:p>
          <a:p>
            <a:r>
              <a:rPr lang="en-GB" sz="2000" dirty="0"/>
              <a:t>Swale construction costs: £1.5 million</a:t>
            </a:r>
          </a:p>
          <a:p>
            <a:r>
              <a:rPr lang="en-GB" sz="2000" dirty="0"/>
              <a:t>Damage reduction for 50 year RP event: £840,000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t="6892" r="9431" b="10892"/>
          <a:stretch/>
        </p:blipFill>
        <p:spPr>
          <a:xfrm>
            <a:off x="6670433" y="1054858"/>
            <a:ext cx="4585630" cy="4968437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7346938" y="4594803"/>
            <a:ext cx="617380" cy="3743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21359" y="4859846"/>
            <a:ext cx="811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Swale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6E7E1E-2E8D-4E65-9E96-E89D68DC0BC3}"/>
              </a:ext>
            </a:extLst>
          </p:cNvPr>
          <p:cNvSpPr/>
          <p:nvPr/>
        </p:nvSpPr>
        <p:spPr>
          <a:xfrm>
            <a:off x="2416029" y="2499919"/>
            <a:ext cx="335560" cy="28522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25A11C-8D8D-47A5-83CA-1EED185E7EAB}"/>
              </a:ext>
            </a:extLst>
          </p:cNvPr>
          <p:cNvSpPr/>
          <p:nvPr/>
        </p:nvSpPr>
        <p:spPr>
          <a:xfrm>
            <a:off x="8110248" y="2499919"/>
            <a:ext cx="335560" cy="28522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EB4746-B200-44C3-94A6-5850B24E1B6F}"/>
              </a:ext>
            </a:extLst>
          </p:cNvPr>
          <p:cNvSpPr txBox="1"/>
          <p:nvPr/>
        </p:nvSpPr>
        <p:spPr>
          <a:xfrm>
            <a:off x="6192048" y="3951905"/>
            <a:ext cx="1105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Reduced</a:t>
            </a:r>
          </a:p>
          <a:p>
            <a:pPr algn="ctr"/>
            <a:r>
              <a:rPr lang="en-GB" sz="2000" b="1" dirty="0"/>
              <a:t>Impact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86FFEA-DDB6-464D-961F-AD62A9095DF3}"/>
              </a:ext>
            </a:extLst>
          </p:cNvPr>
          <p:cNvCxnSpPr>
            <a:cxnSpLocks/>
          </p:cNvCxnSpPr>
          <p:nvPr/>
        </p:nvCxnSpPr>
        <p:spPr>
          <a:xfrm flipV="1">
            <a:off x="7213600" y="2878498"/>
            <a:ext cx="896648" cy="11943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6BD259-90A6-4FA1-88D8-995C2D717BF6}"/>
              </a:ext>
            </a:extLst>
          </p:cNvPr>
          <p:cNvCxnSpPr>
            <a:cxnSpLocks/>
          </p:cNvCxnSpPr>
          <p:nvPr/>
        </p:nvCxnSpPr>
        <p:spPr>
          <a:xfrm flipH="1" flipV="1">
            <a:off x="2751590" y="2715032"/>
            <a:ext cx="3454541" cy="13578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E4182C5-6EBE-46AD-8485-F7F7CB5FD2D2}"/>
              </a:ext>
            </a:extLst>
          </p:cNvPr>
          <p:cNvSpPr txBox="1"/>
          <p:nvPr/>
        </p:nvSpPr>
        <p:spPr>
          <a:xfrm>
            <a:off x="163624" y="289681"/>
            <a:ext cx="6206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Exposure Tool </a:t>
            </a:r>
            <a:r>
              <a:rPr lang="en-GB" sz="2400" b="1"/>
              <a:t>with Depth-Damage </a:t>
            </a:r>
            <a:r>
              <a:rPr lang="en-GB" sz="2400" b="1" dirty="0"/>
              <a:t>Function </a:t>
            </a:r>
          </a:p>
        </p:txBody>
      </p:sp>
    </p:spTree>
    <p:extLst>
      <p:ext uri="{BB962C8B-B14F-4D97-AF65-F5344CB8AC3E}">
        <p14:creationId xmlns:p14="http://schemas.microsoft.com/office/powerpoint/2010/main" val="124096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153</Words>
  <Application>Microsoft Office PowerPoint</Application>
  <PresentationFormat>Widescreen</PresentationFormat>
  <Paragraphs>28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Urban Flood Modelling using CityCAT    Steve Birkinshaw, Vassilis Glenis and Chris Kilsby  Newcastle University </vt:lpstr>
      <vt:lpstr>PowerPoint Presentation</vt:lpstr>
      <vt:lpstr>Swale</vt:lpstr>
      <vt:lpstr>Swale – impact on flowpaths</vt:lpstr>
      <vt:lpstr>PowerPoint Presentation</vt:lpstr>
      <vt:lpstr>Storm drain inlets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Coupled 1D/2D hydrodynamic modelling in CityCAT</dc:title>
  <dc:creator>Robert Bertsch (PGR)</dc:creator>
  <cp:lastModifiedBy>Emily O'donnell</cp:lastModifiedBy>
  <cp:revision>53</cp:revision>
  <dcterms:created xsi:type="dcterms:W3CDTF">2018-06-20T08:34:34Z</dcterms:created>
  <dcterms:modified xsi:type="dcterms:W3CDTF">2020-10-08T15:56:00Z</dcterms:modified>
</cp:coreProperties>
</file>