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25"/>
  </p:notesMasterIdLst>
  <p:sldIdLst>
    <p:sldId id="328" r:id="rId2"/>
    <p:sldId id="309" r:id="rId3"/>
    <p:sldId id="323" r:id="rId4"/>
    <p:sldId id="310" r:id="rId5"/>
    <p:sldId id="325" r:id="rId6"/>
    <p:sldId id="311" r:id="rId7"/>
    <p:sldId id="312" r:id="rId8"/>
    <p:sldId id="313" r:id="rId9"/>
    <p:sldId id="314" r:id="rId10"/>
    <p:sldId id="315" r:id="rId11"/>
    <p:sldId id="285" r:id="rId12"/>
    <p:sldId id="286" r:id="rId13"/>
    <p:sldId id="287" r:id="rId14"/>
    <p:sldId id="324" r:id="rId15"/>
    <p:sldId id="270" r:id="rId16"/>
    <p:sldId id="316" r:id="rId17"/>
    <p:sldId id="317" r:id="rId18"/>
    <p:sldId id="318" r:id="rId19"/>
    <p:sldId id="320" r:id="rId20"/>
    <p:sldId id="326" r:id="rId21"/>
    <p:sldId id="321" r:id="rId22"/>
    <p:sldId id="322" r:id="rId23"/>
    <p:sldId id="327" r:id="rId24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99FF"/>
    <a:srgbClr val="99CCFF"/>
    <a:srgbClr val="FFCC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47576" autoAdjust="0"/>
  </p:normalViewPr>
  <p:slideViewPr>
    <p:cSldViewPr snapToGrid="0">
      <p:cViewPr varScale="1">
        <p:scale>
          <a:sx n="35" d="100"/>
          <a:sy n="35" d="100"/>
        </p:scale>
        <p:origin x="2472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715FB2-1C50-4441-82F4-493D478FC1DF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8A373E7-F802-441B-9B0D-C7E8E3700907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5BFBB349-D73B-405E-9A7E-156013731D29}" type="parTrans" cxnId="{7C028E18-28EE-4A26-9E4E-11FB6052BFFC}">
      <dgm:prSet/>
      <dgm:spPr/>
      <dgm:t>
        <a:bodyPr/>
        <a:lstStyle/>
        <a:p>
          <a:endParaRPr lang="en-GB"/>
        </a:p>
      </dgm:t>
    </dgm:pt>
    <dgm:pt modelId="{266DB7CD-2D36-47A6-BFAD-ADE2A12C4063}" type="sibTrans" cxnId="{7C028E18-28EE-4A26-9E4E-11FB6052BFFC}">
      <dgm:prSet/>
      <dgm:spPr/>
      <dgm:t>
        <a:bodyPr/>
        <a:lstStyle/>
        <a:p>
          <a:endParaRPr lang="en-GB"/>
        </a:p>
      </dgm:t>
    </dgm:pt>
    <dgm:pt modelId="{5D384113-4F35-4BF9-B3DC-F432B07DE763}">
      <dgm:prSet phldrT="[Text]" custT="1"/>
      <dgm:spPr/>
      <dgm:t>
        <a:bodyPr/>
        <a:lstStyle/>
        <a:p>
          <a:r>
            <a:rPr lang="en-GB" sz="2200" b="1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Engineering Design </a:t>
          </a:r>
          <a:r>
            <a:rPr lang="en-GB" sz="22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of integrated </a:t>
          </a:r>
          <a:r>
            <a:rPr lang="en-GB" sz="2200" dirty="0" smtClean="0">
              <a:effectLst/>
              <a:latin typeface="Cambria" panose="02040503050406030204" pitchFamily="18" charset="0"/>
              <a:cs typeface="Times New Roman" panose="02020603050405020304" pitchFamily="18" charset="0"/>
            </a:rPr>
            <a:t>Blue/Green and Grey </a:t>
          </a:r>
          <a:r>
            <a:rPr lang="en-GB" sz="2200" b="1" dirty="0" smtClean="0">
              <a:effectLst/>
              <a:latin typeface="Cambria" panose="02040503050406030204" pitchFamily="18" charset="0"/>
              <a:cs typeface="Times New Roman" panose="02020603050405020304" pitchFamily="18" charset="0"/>
            </a:rPr>
            <a:t>(</a:t>
          </a:r>
          <a:r>
            <a:rPr lang="en-GB" sz="2200" b="1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B/G+G)</a:t>
          </a:r>
          <a:r>
            <a:rPr lang="en-GB" sz="22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surface water treatment trains that support resilient management of both water quantity and quality</a:t>
          </a:r>
          <a:endParaRPr lang="en-GB" sz="2200" dirty="0"/>
        </a:p>
      </dgm:t>
    </dgm:pt>
    <dgm:pt modelId="{B5DEEC28-9B9F-4894-8D19-0182654C09F7}" type="parTrans" cxnId="{018F4FD0-7287-4FB0-82DF-5088B553F684}">
      <dgm:prSet/>
      <dgm:spPr/>
      <dgm:t>
        <a:bodyPr/>
        <a:lstStyle/>
        <a:p>
          <a:endParaRPr lang="en-GB"/>
        </a:p>
      </dgm:t>
    </dgm:pt>
    <dgm:pt modelId="{D80718E8-99F4-4618-BC79-DFAD9846F778}" type="sibTrans" cxnId="{018F4FD0-7287-4FB0-82DF-5088B553F684}">
      <dgm:prSet/>
      <dgm:spPr/>
      <dgm:t>
        <a:bodyPr/>
        <a:lstStyle/>
        <a:p>
          <a:endParaRPr lang="en-GB"/>
        </a:p>
      </dgm:t>
    </dgm:pt>
    <dgm:pt modelId="{BFE69CB7-3826-4919-8FF0-06DA5F458E11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2F96D5B6-2C8C-40C5-A2C3-E2CF59ED0259}" type="parTrans" cxnId="{53CF54FC-C64E-4FEC-90F4-19FD9EE6C55E}">
      <dgm:prSet/>
      <dgm:spPr/>
      <dgm:t>
        <a:bodyPr/>
        <a:lstStyle/>
        <a:p>
          <a:endParaRPr lang="en-GB"/>
        </a:p>
      </dgm:t>
    </dgm:pt>
    <dgm:pt modelId="{4A0F75B2-371E-44C4-8FBE-CC34A292C76F}" type="sibTrans" cxnId="{53CF54FC-C64E-4FEC-90F4-19FD9EE6C55E}">
      <dgm:prSet/>
      <dgm:spPr/>
      <dgm:t>
        <a:bodyPr/>
        <a:lstStyle/>
        <a:p>
          <a:endParaRPr lang="en-GB"/>
        </a:p>
      </dgm:t>
    </dgm:pt>
    <dgm:pt modelId="{1C35CC27-0E3D-4647-B3CB-E3226BAC684A}">
      <dgm:prSet phldrT="[Text]" custT="1"/>
      <dgm:spPr/>
      <dgm:t>
        <a:bodyPr/>
        <a:lstStyle/>
        <a:p>
          <a:r>
            <a:rPr lang="en-GB" sz="2200" b="1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Planning</a:t>
          </a:r>
          <a:r>
            <a:rPr lang="en-GB" sz="22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that puts urban flood risk management at the </a:t>
          </a:r>
          <a:r>
            <a:rPr lang="en-GB" sz="2200" b="0" i="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heart of urban planning &amp; </a:t>
          </a:r>
          <a:r>
            <a:rPr lang="en-GB" sz="22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focuses on interfaces between planners, developers, engineers and </a:t>
          </a:r>
          <a:r>
            <a:rPr lang="en-GB" sz="2200" i="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communities</a:t>
          </a:r>
          <a:endParaRPr lang="en-GB" sz="2200" i="0" dirty="0"/>
        </a:p>
      </dgm:t>
    </dgm:pt>
    <dgm:pt modelId="{4484B435-586F-49F9-AB54-98326D05F154}" type="parTrans" cxnId="{8036D5A0-42A4-4C80-B5DD-CB24058FFE79}">
      <dgm:prSet/>
      <dgm:spPr/>
      <dgm:t>
        <a:bodyPr/>
        <a:lstStyle/>
        <a:p>
          <a:endParaRPr lang="en-GB"/>
        </a:p>
      </dgm:t>
    </dgm:pt>
    <dgm:pt modelId="{0D303753-5A17-49CB-9169-AF12897416A3}" type="sibTrans" cxnId="{8036D5A0-42A4-4C80-B5DD-CB24058FFE79}">
      <dgm:prSet/>
      <dgm:spPr/>
      <dgm:t>
        <a:bodyPr/>
        <a:lstStyle/>
        <a:p>
          <a:endParaRPr lang="en-GB"/>
        </a:p>
      </dgm:t>
    </dgm:pt>
    <dgm:pt modelId="{194DFA6B-0864-43B8-BC0F-5D51194996E0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25512952-7713-4C9B-9FA5-C7AC6C6D2D9B}" type="parTrans" cxnId="{D6E094C9-7BB4-4668-8229-F29025187645}">
      <dgm:prSet/>
      <dgm:spPr/>
      <dgm:t>
        <a:bodyPr/>
        <a:lstStyle/>
        <a:p>
          <a:endParaRPr lang="en-GB"/>
        </a:p>
      </dgm:t>
    </dgm:pt>
    <dgm:pt modelId="{9FA7A5C1-F191-48A2-8755-8DB02934A681}" type="sibTrans" cxnId="{D6E094C9-7BB4-4668-8229-F29025187645}">
      <dgm:prSet/>
      <dgm:spPr/>
      <dgm:t>
        <a:bodyPr/>
        <a:lstStyle/>
        <a:p>
          <a:endParaRPr lang="en-GB"/>
        </a:p>
      </dgm:t>
    </dgm:pt>
    <dgm:pt modelId="{7C1E5D00-B617-4730-ACB9-65D68E4CB298}">
      <dgm:prSet phldrT="[Text]" custT="1"/>
      <dgm:spPr/>
      <dgm:t>
        <a:bodyPr/>
        <a:lstStyle/>
        <a:p>
          <a:r>
            <a:rPr lang="en-GB" sz="2200" b="1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Development</a:t>
          </a:r>
          <a:r>
            <a:rPr lang="en-GB" sz="22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of </a:t>
          </a:r>
          <a:r>
            <a:rPr lang="en-GB" sz="2200" b="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flood</a:t>
          </a:r>
          <a:r>
            <a:rPr lang="en-GB" sz="22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and water management assets that function inter-operably with other urban systems: transport, energy, land-use and natural systems</a:t>
          </a:r>
          <a:endParaRPr lang="en-GB" sz="2200" dirty="0"/>
        </a:p>
      </dgm:t>
    </dgm:pt>
    <dgm:pt modelId="{EF14BA3F-D725-4E70-A0EA-19DFF17EEA6C}" type="parTrans" cxnId="{3C95CB54-5B93-4769-90DF-6EFF106502F8}">
      <dgm:prSet/>
      <dgm:spPr/>
      <dgm:t>
        <a:bodyPr/>
        <a:lstStyle/>
        <a:p>
          <a:endParaRPr lang="en-GB"/>
        </a:p>
      </dgm:t>
    </dgm:pt>
    <dgm:pt modelId="{F33B6D4C-1823-4409-AF6B-89870F8A265C}" type="sibTrans" cxnId="{3C95CB54-5B93-4769-90DF-6EFF106502F8}">
      <dgm:prSet/>
      <dgm:spPr/>
      <dgm:t>
        <a:bodyPr/>
        <a:lstStyle/>
        <a:p>
          <a:endParaRPr lang="en-GB"/>
        </a:p>
      </dgm:t>
    </dgm:pt>
    <dgm:pt modelId="{B7B89A50-1C68-4165-9924-1ABC441CC113}" type="pres">
      <dgm:prSet presAssocID="{7E715FB2-1C50-4441-82F4-493D478FC1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5BD2C32-FA35-4BF5-A3FF-202845BB0DF0}" type="pres">
      <dgm:prSet presAssocID="{68A373E7-F802-441B-9B0D-C7E8E3700907}" presName="composite" presStyleCnt="0"/>
      <dgm:spPr/>
    </dgm:pt>
    <dgm:pt modelId="{05209F20-8AE9-45F7-9AE6-A6AE394CB2CB}" type="pres">
      <dgm:prSet presAssocID="{68A373E7-F802-441B-9B0D-C7E8E370090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D95140-D8F8-4624-B1C0-FC00D80BE02E}" type="pres">
      <dgm:prSet presAssocID="{68A373E7-F802-441B-9B0D-C7E8E370090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E230D4-6114-4188-86E1-971BB9551833}" type="pres">
      <dgm:prSet presAssocID="{266DB7CD-2D36-47A6-BFAD-ADE2A12C4063}" presName="sp" presStyleCnt="0"/>
      <dgm:spPr/>
    </dgm:pt>
    <dgm:pt modelId="{65BD18FB-3B21-4A51-AB55-4B777DB4F654}" type="pres">
      <dgm:prSet presAssocID="{BFE69CB7-3826-4919-8FF0-06DA5F458E11}" presName="composite" presStyleCnt="0"/>
      <dgm:spPr/>
    </dgm:pt>
    <dgm:pt modelId="{84D583C6-9A38-4359-A095-E774BF02B6C3}" type="pres">
      <dgm:prSet presAssocID="{BFE69CB7-3826-4919-8FF0-06DA5F458E1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F5B9E3-6EB9-4FE9-BBBA-D678F5E6808F}" type="pres">
      <dgm:prSet presAssocID="{BFE69CB7-3826-4919-8FF0-06DA5F458E1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5EC284-3934-4169-AA92-9284DDB944DC}" type="pres">
      <dgm:prSet presAssocID="{4A0F75B2-371E-44C4-8FBE-CC34A292C76F}" presName="sp" presStyleCnt="0"/>
      <dgm:spPr/>
    </dgm:pt>
    <dgm:pt modelId="{68C995E9-B771-46D7-B684-50F0E7F5D3FD}" type="pres">
      <dgm:prSet presAssocID="{194DFA6B-0864-43B8-BC0F-5D51194996E0}" presName="composite" presStyleCnt="0"/>
      <dgm:spPr/>
    </dgm:pt>
    <dgm:pt modelId="{3911A293-53F1-47ED-9F0C-DBF6099B3CA6}" type="pres">
      <dgm:prSet presAssocID="{194DFA6B-0864-43B8-BC0F-5D51194996E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847F69-AC73-46DD-BF30-2126EE00F409}" type="pres">
      <dgm:prSet presAssocID="{194DFA6B-0864-43B8-BC0F-5D51194996E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036D5A0-42A4-4C80-B5DD-CB24058FFE79}" srcId="{BFE69CB7-3826-4919-8FF0-06DA5F458E11}" destId="{1C35CC27-0E3D-4647-B3CB-E3226BAC684A}" srcOrd="0" destOrd="0" parTransId="{4484B435-586F-49F9-AB54-98326D05F154}" sibTransId="{0D303753-5A17-49CB-9169-AF12897416A3}"/>
    <dgm:cxn modelId="{7C028E18-28EE-4A26-9E4E-11FB6052BFFC}" srcId="{7E715FB2-1C50-4441-82F4-493D478FC1DF}" destId="{68A373E7-F802-441B-9B0D-C7E8E3700907}" srcOrd="0" destOrd="0" parTransId="{5BFBB349-D73B-405E-9A7E-156013731D29}" sibTransId="{266DB7CD-2D36-47A6-BFAD-ADE2A12C4063}"/>
    <dgm:cxn modelId="{C3FFF0A6-75D7-4B8E-8C27-355389E4AFA2}" type="presOf" srcId="{BFE69CB7-3826-4919-8FF0-06DA5F458E11}" destId="{84D583C6-9A38-4359-A095-E774BF02B6C3}" srcOrd="0" destOrd="0" presId="urn:microsoft.com/office/officeart/2005/8/layout/chevron2"/>
    <dgm:cxn modelId="{69FA3BE0-4685-4007-A90B-29DCF01FE1EF}" type="presOf" srcId="{7E715FB2-1C50-4441-82F4-493D478FC1DF}" destId="{B7B89A50-1C68-4165-9924-1ABC441CC113}" srcOrd="0" destOrd="0" presId="urn:microsoft.com/office/officeart/2005/8/layout/chevron2"/>
    <dgm:cxn modelId="{3C95CB54-5B93-4769-90DF-6EFF106502F8}" srcId="{194DFA6B-0864-43B8-BC0F-5D51194996E0}" destId="{7C1E5D00-B617-4730-ACB9-65D68E4CB298}" srcOrd="0" destOrd="0" parTransId="{EF14BA3F-D725-4E70-A0EA-19DFF17EEA6C}" sibTransId="{F33B6D4C-1823-4409-AF6B-89870F8A265C}"/>
    <dgm:cxn modelId="{018F4FD0-7287-4FB0-82DF-5088B553F684}" srcId="{68A373E7-F802-441B-9B0D-C7E8E3700907}" destId="{5D384113-4F35-4BF9-B3DC-F432B07DE763}" srcOrd="0" destOrd="0" parTransId="{B5DEEC28-9B9F-4894-8D19-0182654C09F7}" sibTransId="{D80718E8-99F4-4618-BC79-DFAD9846F778}"/>
    <dgm:cxn modelId="{635723B9-9E45-43F9-99A9-1A30E12C470C}" type="presOf" srcId="{5D384113-4F35-4BF9-B3DC-F432B07DE763}" destId="{0ED95140-D8F8-4624-B1C0-FC00D80BE02E}" srcOrd="0" destOrd="0" presId="urn:microsoft.com/office/officeart/2005/8/layout/chevron2"/>
    <dgm:cxn modelId="{12EF20AD-2E78-4F9E-A180-E80C8C868F7E}" type="presOf" srcId="{1C35CC27-0E3D-4647-B3CB-E3226BAC684A}" destId="{32F5B9E3-6EB9-4FE9-BBBA-D678F5E6808F}" srcOrd="0" destOrd="0" presId="urn:microsoft.com/office/officeart/2005/8/layout/chevron2"/>
    <dgm:cxn modelId="{7AE3D884-3C04-414C-BE7D-78399E17AB6D}" type="presOf" srcId="{68A373E7-F802-441B-9B0D-C7E8E3700907}" destId="{05209F20-8AE9-45F7-9AE6-A6AE394CB2CB}" srcOrd="0" destOrd="0" presId="urn:microsoft.com/office/officeart/2005/8/layout/chevron2"/>
    <dgm:cxn modelId="{87650F2A-6C5D-4F53-84E7-3CFB53EE0BDC}" type="presOf" srcId="{7C1E5D00-B617-4730-ACB9-65D68E4CB298}" destId="{B3847F69-AC73-46DD-BF30-2126EE00F409}" srcOrd="0" destOrd="0" presId="urn:microsoft.com/office/officeart/2005/8/layout/chevron2"/>
    <dgm:cxn modelId="{F96771CD-7B78-4457-A3BB-EE3F468A6C4C}" type="presOf" srcId="{194DFA6B-0864-43B8-BC0F-5D51194996E0}" destId="{3911A293-53F1-47ED-9F0C-DBF6099B3CA6}" srcOrd="0" destOrd="0" presId="urn:microsoft.com/office/officeart/2005/8/layout/chevron2"/>
    <dgm:cxn modelId="{53CF54FC-C64E-4FEC-90F4-19FD9EE6C55E}" srcId="{7E715FB2-1C50-4441-82F4-493D478FC1DF}" destId="{BFE69CB7-3826-4919-8FF0-06DA5F458E11}" srcOrd="1" destOrd="0" parTransId="{2F96D5B6-2C8C-40C5-A2C3-E2CF59ED0259}" sibTransId="{4A0F75B2-371E-44C4-8FBE-CC34A292C76F}"/>
    <dgm:cxn modelId="{D6E094C9-7BB4-4668-8229-F29025187645}" srcId="{7E715FB2-1C50-4441-82F4-493D478FC1DF}" destId="{194DFA6B-0864-43B8-BC0F-5D51194996E0}" srcOrd="2" destOrd="0" parTransId="{25512952-7713-4C9B-9FA5-C7AC6C6D2D9B}" sibTransId="{9FA7A5C1-F191-48A2-8755-8DB02934A681}"/>
    <dgm:cxn modelId="{F2FE7C00-60F0-4A4E-88E8-12F2045C9B87}" type="presParOf" srcId="{B7B89A50-1C68-4165-9924-1ABC441CC113}" destId="{15BD2C32-FA35-4BF5-A3FF-202845BB0DF0}" srcOrd="0" destOrd="0" presId="urn:microsoft.com/office/officeart/2005/8/layout/chevron2"/>
    <dgm:cxn modelId="{1689AB63-2746-414B-A8E1-FE71EEB59FC5}" type="presParOf" srcId="{15BD2C32-FA35-4BF5-A3FF-202845BB0DF0}" destId="{05209F20-8AE9-45F7-9AE6-A6AE394CB2CB}" srcOrd="0" destOrd="0" presId="urn:microsoft.com/office/officeart/2005/8/layout/chevron2"/>
    <dgm:cxn modelId="{8FD406FD-35AB-4FE0-95A5-F3429EA7A498}" type="presParOf" srcId="{15BD2C32-FA35-4BF5-A3FF-202845BB0DF0}" destId="{0ED95140-D8F8-4624-B1C0-FC00D80BE02E}" srcOrd="1" destOrd="0" presId="urn:microsoft.com/office/officeart/2005/8/layout/chevron2"/>
    <dgm:cxn modelId="{8ED78E0D-F978-438E-8DED-70FADEDB04FE}" type="presParOf" srcId="{B7B89A50-1C68-4165-9924-1ABC441CC113}" destId="{3EE230D4-6114-4188-86E1-971BB9551833}" srcOrd="1" destOrd="0" presId="urn:microsoft.com/office/officeart/2005/8/layout/chevron2"/>
    <dgm:cxn modelId="{13AA7441-B8A9-4849-A020-D83BD177DAFA}" type="presParOf" srcId="{B7B89A50-1C68-4165-9924-1ABC441CC113}" destId="{65BD18FB-3B21-4A51-AB55-4B777DB4F654}" srcOrd="2" destOrd="0" presId="urn:microsoft.com/office/officeart/2005/8/layout/chevron2"/>
    <dgm:cxn modelId="{13F8A3F8-0D9E-43ED-BC85-FD0B30CC5EAF}" type="presParOf" srcId="{65BD18FB-3B21-4A51-AB55-4B777DB4F654}" destId="{84D583C6-9A38-4359-A095-E774BF02B6C3}" srcOrd="0" destOrd="0" presId="urn:microsoft.com/office/officeart/2005/8/layout/chevron2"/>
    <dgm:cxn modelId="{99688386-B75F-4191-8EBD-C603A7568D43}" type="presParOf" srcId="{65BD18FB-3B21-4A51-AB55-4B777DB4F654}" destId="{32F5B9E3-6EB9-4FE9-BBBA-D678F5E6808F}" srcOrd="1" destOrd="0" presId="urn:microsoft.com/office/officeart/2005/8/layout/chevron2"/>
    <dgm:cxn modelId="{D90F84C7-4235-42F7-8C33-E07B926BDA06}" type="presParOf" srcId="{B7B89A50-1C68-4165-9924-1ABC441CC113}" destId="{F15EC284-3934-4169-AA92-9284DDB944DC}" srcOrd="3" destOrd="0" presId="urn:microsoft.com/office/officeart/2005/8/layout/chevron2"/>
    <dgm:cxn modelId="{3C5D6882-579D-4741-999C-31AA4136DD7F}" type="presParOf" srcId="{B7B89A50-1C68-4165-9924-1ABC441CC113}" destId="{68C995E9-B771-46D7-B684-50F0E7F5D3FD}" srcOrd="4" destOrd="0" presId="urn:microsoft.com/office/officeart/2005/8/layout/chevron2"/>
    <dgm:cxn modelId="{4D818825-BF15-4668-89D6-D5AF13A97EE1}" type="presParOf" srcId="{68C995E9-B771-46D7-B684-50F0E7F5D3FD}" destId="{3911A293-53F1-47ED-9F0C-DBF6099B3CA6}" srcOrd="0" destOrd="0" presId="urn:microsoft.com/office/officeart/2005/8/layout/chevron2"/>
    <dgm:cxn modelId="{93DB64E5-67F6-4CEB-A02A-135B9EFA4272}" type="presParOf" srcId="{68C995E9-B771-46D7-B684-50F0E7F5D3FD}" destId="{B3847F69-AC73-46DD-BF30-2126EE00F40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6D555-9295-401D-B414-53D0FF7011D2}" type="datetimeFigureOut">
              <a:rPr lang="en-GB" smtClean="0"/>
              <a:t>06/06/2017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C8768-2102-4FBD-A6EE-7AF29892A9F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749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8768-2102-4FBD-A6EE-7AF29892A9F0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452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8768-2102-4FBD-A6EE-7AF29892A9F0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018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11661-0CE0-42F1-B5D7-123365516025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058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11661-0CE0-42F1-B5D7-123365516025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058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8768-2102-4FBD-A6EE-7AF29892A9F0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513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8768-2102-4FBD-A6EE-7AF29892A9F0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4507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8768-2102-4FBD-A6EE-7AF29892A9F0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021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8768-2102-4FBD-A6EE-7AF29892A9F0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430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8768-2102-4FBD-A6EE-7AF29892A9F0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046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11661-0CE0-42F1-B5D7-12336551602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622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11661-0CE0-42F1-B5D7-12336551602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548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11661-0CE0-42F1-B5D7-12336551602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0413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11661-0CE0-42F1-B5D7-12336551602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0410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8768-2102-4FBD-A6EE-7AF29892A9F0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1718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11661-0CE0-42F1-B5D7-123365516025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767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8768-2102-4FBD-A6EE-7AF29892A9F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450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Aft>
                <a:spcPts val="0"/>
              </a:spcAft>
              <a:buFont typeface="+mj-lt"/>
              <a:buNone/>
            </a:pPr>
            <a:endParaRPr lang="en-GB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8768-2102-4FBD-A6EE-7AF29892A9F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649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8768-2102-4FBD-A6EE-7AF29892A9F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318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8768-2102-4FBD-A6EE-7AF29892A9F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8287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11661-0CE0-42F1-B5D7-12336551602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90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8768-2102-4FBD-A6EE-7AF29892A9F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257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11661-0CE0-42F1-B5D7-123365516025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523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06/06/2017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2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06/06/2017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12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06/06/2017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75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06/06/2017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55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06/06/2017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13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06/06/2017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77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06/06/2017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87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06/06/2017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27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06/06/2017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62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2E55D4B-9F69-46B7-8719-253914175627}" type="datetimeFigureOut">
              <a:rPr lang="en-GB" smtClean="0"/>
              <a:t>06/06/2017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74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06/06/2017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324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E55D4B-9F69-46B7-8719-253914175627}" type="datetimeFigureOut">
              <a:rPr lang="en-GB" smtClean="0"/>
              <a:t>06/06/2017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5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3.png"/><Relationship Id="rId21" Type="http://schemas.openxmlformats.org/officeDocument/2006/relationships/image" Target="../media/image42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microsoft.com/office/2007/relationships/hdphoto" Target="../media/hdphoto1.wdp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r="1152" b="3552"/>
          <a:stretch/>
        </p:blipFill>
        <p:spPr>
          <a:xfrm>
            <a:off x="365938" y="2756512"/>
            <a:ext cx="8412125" cy="33867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-1"/>
            <a:ext cx="9144000" cy="650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2" y="71012"/>
            <a:ext cx="1325255" cy="78620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0" y="1192067"/>
            <a:ext cx="792088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400" dirty="0">
                <a:solidFill>
                  <a:prstClr val="black"/>
                </a:solidFill>
                <a:latin typeface="Cambria" panose="02040503050406030204" pitchFamily="18" charset="0"/>
              </a:rPr>
              <a:t>Blue-Green Cities, Urban Flood Resilience and Learning and Action </a:t>
            </a:r>
            <a:r>
              <a:rPr lang="en-GB" sz="3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Alliances</a:t>
            </a:r>
          </a:p>
          <a:p>
            <a:pPr algn="ctr"/>
            <a:endParaRPr lang="en-GB" sz="20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ctr"/>
            <a:r>
              <a:rPr lang="en-GB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Emily O’Donnell 	07.06.17</a:t>
            </a:r>
            <a:endParaRPr lang="en-GB" sz="28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7888" y="6439185"/>
            <a:ext cx="8508225" cy="369332"/>
            <a:chOff x="317888" y="6439185"/>
            <a:chExt cx="8508225" cy="369332"/>
          </a:xfrm>
        </p:grpSpPr>
        <p:sp>
          <p:nvSpPr>
            <p:cNvPr id="21" name="TextBox 20"/>
            <p:cNvSpPr txBox="1"/>
            <p:nvPr/>
          </p:nvSpPr>
          <p:spPr>
            <a:xfrm>
              <a:off x="317888" y="6439185"/>
              <a:ext cx="8508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u="sng" dirty="0" smtClean="0"/>
                <a:t>www.urbanfloodresilience.ac.uk</a:t>
              </a:r>
              <a:r>
                <a:rPr lang="en-GB" dirty="0" smtClean="0"/>
                <a:t>	               Urban Flood Resilience @BlueGreenCities</a:t>
              </a:r>
              <a:endParaRPr lang="en-GB" dirty="0"/>
            </a:p>
          </p:txBody>
        </p:sp>
        <p:pic>
          <p:nvPicPr>
            <p:cNvPr id="22" name="Picture 2" descr="https://pbs.twimg.com/profile_images/666407537084796928/YBGgi9BO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9727" b="78516" l="16211" r="8535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9" t="18913" r="14048" b="19759"/>
            <a:stretch/>
          </p:blipFill>
          <p:spPr bwMode="auto">
            <a:xfrm>
              <a:off x="4470604" y="6493901"/>
              <a:ext cx="299629" cy="25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462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56" y="44624"/>
            <a:ext cx="91168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zh-CN" sz="3000" dirty="0" smtClean="0">
                <a:solidFill>
                  <a:srgbClr val="002060"/>
                </a:solidFill>
                <a:latin typeface="Cambria" panose="02040503050406030204" pitchFamily="18" charset="0"/>
                <a:ea typeface="SimSun" pitchFamily="2" charset="-122"/>
                <a:cs typeface="Arial" pitchFamily="34" charset="0"/>
              </a:rPr>
              <a:t>Resilient Blue-Green Cities</a:t>
            </a:r>
            <a:endParaRPr lang="en-GB" altLang="zh-CN" sz="3000" dirty="0">
              <a:solidFill>
                <a:srgbClr val="002060"/>
              </a:solidFill>
              <a:latin typeface="Cambria" panose="02040503050406030204" pitchFamily="18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5081" y="766916"/>
            <a:ext cx="8173839" cy="5220929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63986" y="1269110"/>
            <a:ext cx="817383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Cambria" panose="02040503050406030204" pitchFamily="18" charset="0"/>
              </a:rPr>
              <a:t>Blue-Green + Grey = multiple benefits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Cambria" panose="02040503050406030204" pitchFamily="18" charset="0"/>
              </a:rPr>
              <a:t>Day-to-day accrual of non-flood benefits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Cambria" panose="02040503050406030204" pitchFamily="18" charset="0"/>
              </a:rPr>
              <a:t>Multi-functional infrastructure to meet strategic objectives of different departments/organisations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Cambria" panose="02040503050406030204" pitchFamily="18" charset="0"/>
              </a:rPr>
              <a:t>Healthier, happier and resilient communities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Cambria" panose="02040503050406030204" pitchFamily="18" charset="0"/>
              </a:rPr>
              <a:t>Extend lifetime of existing grey assets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Cambria" panose="02040503050406030204" pitchFamily="18" charset="0"/>
              </a:rPr>
              <a:t>Increases breadth of stakeholders involved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17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9144000" cy="6334897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b="-85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1767" y="2611155"/>
            <a:ext cx="78804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u="sng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Aim:</a:t>
            </a:r>
            <a:r>
              <a:rPr lang="en-GB" sz="3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make </a:t>
            </a:r>
            <a:r>
              <a:rPr lang="en-GB" sz="3600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urban flood resilience</a:t>
            </a:r>
            <a:r>
              <a:rPr lang="en-GB" sz="3600" b="1" i="1" baseline="30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achievable nationally, by making transformative change possible through adoption of the whole systems approach to urban flood and water management</a:t>
            </a:r>
            <a:endParaRPr lang="en-GB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41615" y="53752"/>
            <a:ext cx="866077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4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Urban Flood Resilience in an Uncertain Future </a:t>
            </a:r>
          </a:p>
          <a:p>
            <a:pPr algn="ctr" eaLnBrk="1" hangingPunct="1"/>
            <a:endParaRPr lang="en-GB" altLang="en-US" sz="2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n-GB" altLang="en-US" sz="3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EPSRC research project (2016-2019)</a:t>
            </a:r>
            <a:endParaRPr lang="en-GB" altLang="en-US" sz="3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9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9144000" cy="6334897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b="-85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9454" y="1533582"/>
            <a:ext cx="828509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ea typeface="Calibri" panose="020F0502020204030204" pitchFamily="34" charset="0"/>
              </a:rPr>
              <a:t>A </a:t>
            </a:r>
            <a:r>
              <a:rPr lang="en-GB" sz="3000" dirty="0">
                <a:ea typeface="Calibri" panose="020F0502020204030204" pitchFamily="34" charset="0"/>
              </a:rPr>
              <a:t>city’s capacity to maintain future flood risk at </a:t>
            </a:r>
            <a:r>
              <a:rPr lang="en-GB" sz="3000" dirty="0" smtClean="0">
                <a:ea typeface="Calibri" panose="020F0502020204030204" pitchFamily="34" charset="0"/>
              </a:rPr>
              <a:t>acceptable </a:t>
            </a:r>
            <a:r>
              <a:rPr lang="en-GB" sz="3000" dirty="0">
                <a:ea typeface="Calibri" panose="020F0502020204030204" pitchFamily="34" charset="0"/>
              </a:rPr>
              <a:t>levels </a:t>
            </a:r>
            <a:r>
              <a:rPr lang="en-GB" sz="3000" dirty="0" smtClean="0">
                <a:ea typeface="Calibri" panose="020F0502020204030204" pitchFamily="34" charset="0"/>
              </a:rPr>
              <a:t>by: </a:t>
            </a:r>
          </a:p>
          <a:p>
            <a:endParaRPr lang="en-GB" dirty="0" smtClean="0">
              <a:ea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000" dirty="0" smtClean="0">
                <a:ea typeface="Calibri" panose="020F0502020204030204" pitchFamily="34" charset="0"/>
              </a:rPr>
              <a:t>preventing </a:t>
            </a:r>
            <a:r>
              <a:rPr lang="en-GB" sz="3000" dirty="0">
                <a:ea typeface="Calibri" panose="020F0502020204030204" pitchFamily="34" charset="0"/>
              </a:rPr>
              <a:t>deaths and injuries, </a:t>
            </a:r>
            <a:endParaRPr lang="en-GB" sz="3000" dirty="0" smtClean="0">
              <a:ea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000" dirty="0" smtClean="0">
                <a:ea typeface="Calibri" panose="020F0502020204030204" pitchFamily="34" charset="0"/>
              </a:rPr>
              <a:t>minimising </a:t>
            </a:r>
            <a:r>
              <a:rPr lang="en-GB" sz="3000" dirty="0">
                <a:ea typeface="Calibri" panose="020F0502020204030204" pitchFamily="34" charset="0"/>
              </a:rPr>
              <a:t>damage and disruption during </a:t>
            </a:r>
            <a:r>
              <a:rPr lang="en-GB" sz="3000" dirty="0" smtClean="0">
                <a:ea typeface="Calibri" panose="020F0502020204030204" pitchFamily="34" charset="0"/>
              </a:rPr>
              <a:t>floods,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dirty="0" smtClean="0">
                <a:ea typeface="Calibri" panose="020F0502020204030204" pitchFamily="34" charset="0"/>
              </a:rPr>
              <a:t>recovering </a:t>
            </a:r>
            <a:r>
              <a:rPr lang="en-GB" sz="3000" dirty="0">
                <a:ea typeface="Calibri" panose="020F0502020204030204" pitchFamily="34" charset="0"/>
              </a:rPr>
              <a:t>quickly afterwards</a:t>
            </a:r>
            <a:r>
              <a:rPr lang="en-GB" sz="3000" dirty="0" smtClean="0">
                <a:ea typeface="Calibri" panose="020F0502020204030204" pitchFamily="34" charset="0"/>
              </a:rPr>
              <a:t>,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dirty="0" smtClean="0">
                <a:ea typeface="Calibri" panose="020F0502020204030204" pitchFamily="34" charset="0"/>
              </a:rPr>
              <a:t>ensuring </a:t>
            </a:r>
            <a:r>
              <a:rPr lang="en-GB" sz="3000" dirty="0">
                <a:ea typeface="Calibri" panose="020F0502020204030204" pitchFamily="34" charset="0"/>
              </a:rPr>
              <a:t>social </a:t>
            </a:r>
            <a:r>
              <a:rPr lang="en-GB" sz="3000" dirty="0" smtClean="0">
                <a:ea typeface="Calibri" panose="020F0502020204030204" pitchFamily="34" charset="0"/>
              </a:rPr>
              <a:t>equity,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dirty="0" smtClean="0">
                <a:ea typeface="Calibri" panose="020F0502020204030204" pitchFamily="34" charset="0"/>
              </a:rPr>
              <a:t>protecting </a:t>
            </a:r>
            <a:r>
              <a:rPr lang="en-GB" sz="3000" dirty="0">
                <a:ea typeface="Calibri" panose="020F0502020204030204" pitchFamily="34" charset="0"/>
              </a:rPr>
              <a:t>the city’s cultural identity </a:t>
            </a:r>
            <a:r>
              <a:rPr lang="en-GB" sz="3000" dirty="0" smtClean="0">
                <a:ea typeface="Calibri" panose="020F0502020204030204" pitchFamily="34" charset="0"/>
              </a:rPr>
              <a:t>and economic </a:t>
            </a:r>
            <a:r>
              <a:rPr lang="en-GB" sz="3000" dirty="0">
                <a:ea typeface="Calibri" panose="020F0502020204030204" pitchFamily="34" charset="0"/>
              </a:rPr>
              <a:t>vitality</a:t>
            </a:r>
            <a:endParaRPr lang="en-GB" sz="3000" dirty="0"/>
          </a:p>
          <a:p>
            <a:pPr algn="ctr"/>
            <a:endParaRPr lang="en-GB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41615" y="53752"/>
            <a:ext cx="866077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4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Urban Flood Resilience</a:t>
            </a:r>
            <a:endParaRPr lang="en-GB" altLang="en-US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14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7"/>
          <a:stretch/>
        </p:blipFill>
        <p:spPr>
          <a:xfrm>
            <a:off x="2620209" y="74078"/>
            <a:ext cx="5605299" cy="62241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739" y="162885"/>
            <a:ext cx="27168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UK Urban Flood Resilience Research Consortium</a:t>
            </a:r>
            <a:endParaRPr lang="en-GB" sz="3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66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256947" y="887289"/>
          <a:ext cx="8622394" cy="5413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3556" y="44624"/>
            <a:ext cx="91168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zh-CN" sz="3000" dirty="0" smtClean="0">
                <a:solidFill>
                  <a:srgbClr val="002060"/>
                </a:solidFill>
                <a:latin typeface="Cambria" panose="02040503050406030204" pitchFamily="18" charset="0"/>
                <a:ea typeface="SimSun" pitchFamily="2" charset="-122"/>
                <a:cs typeface="Arial" pitchFamily="34" charset="0"/>
              </a:rPr>
              <a:t>Urban Flood Resilience Research Themes</a:t>
            </a:r>
            <a:endParaRPr lang="en-GB" altLang="zh-CN" sz="3000" dirty="0">
              <a:solidFill>
                <a:srgbClr val="002060"/>
              </a:solidFill>
              <a:latin typeface="Cambria" panose="02040503050406030204" pitchFamily="18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15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8" t="10933" r="13606" b="21141"/>
          <a:stretch/>
        </p:blipFill>
        <p:spPr>
          <a:xfrm>
            <a:off x="392805" y="138957"/>
            <a:ext cx="8358390" cy="615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2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-4762" y="53752"/>
            <a:ext cx="9153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3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WP5. Achieving urban flood and water resilience in practice</a:t>
            </a:r>
            <a:endParaRPr lang="en-GB" altLang="en-US" sz="3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2351" y="1298568"/>
            <a:ext cx="8359304" cy="3916877"/>
            <a:chOff x="392351" y="1131141"/>
            <a:chExt cx="8359304" cy="3916877"/>
          </a:xfrm>
        </p:grpSpPr>
        <p:grpSp>
          <p:nvGrpSpPr>
            <p:cNvPr id="4" name="Group 3"/>
            <p:cNvGrpSpPr/>
            <p:nvPr/>
          </p:nvGrpSpPr>
          <p:grpSpPr>
            <a:xfrm>
              <a:off x="392352" y="1630124"/>
              <a:ext cx="8359297" cy="2880000"/>
              <a:chOff x="350736" y="1630124"/>
              <a:chExt cx="8359297" cy="28800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736" y="1630124"/>
                <a:ext cx="3870356" cy="28800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39683" y="1630124"/>
                <a:ext cx="3870350" cy="2880000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392352" y="1131142"/>
              <a:ext cx="38703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>
                  <a:latin typeface="Cambria" panose="02040503050406030204" pitchFamily="18" charset="0"/>
                </a:rPr>
                <a:t>Newcastle</a:t>
              </a:r>
              <a:endParaRPr lang="en-GB" sz="2200" dirty="0">
                <a:latin typeface="Cambria" panose="020405030504060302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81298" y="1131141"/>
              <a:ext cx="387035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>
                  <a:latin typeface="Cambria" panose="02040503050406030204" pitchFamily="18" charset="0"/>
                </a:rPr>
                <a:t>Ebbsfleet</a:t>
              </a:r>
              <a:endParaRPr lang="en-GB" sz="2200" dirty="0">
                <a:latin typeface="Cambria" panose="020405030504060302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2351" y="4617131"/>
              <a:ext cx="387035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>
                  <a:latin typeface="Cambria" panose="02040503050406030204" pitchFamily="18" charset="0"/>
                </a:rPr>
                <a:t>Retrofit and urban renewal</a:t>
              </a:r>
              <a:endParaRPr lang="en-GB" sz="2200" dirty="0">
                <a:latin typeface="Cambria" panose="020405030504060302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81298" y="4617131"/>
              <a:ext cx="387035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>
                  <a:latin typeface="Cambria" panose="02040503050406030204" pitchFamily="18" charset="0"/>
                </a:rPr>
                <a:t>New build in a ‘garden city’</a:t>
              </a:r>
              <a:endParaRPr lang="en-GB" sz="2200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229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" y="1383528"/>
            <a:ext cx="865632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b="1" dirty="0">
                <a:ea typeface="Calibri" panose="020F0502020204030204" pitchFamily="34" charset="0"/>
              </a:rPr>
              <a:t>Flood and water management </a:t>
            </a:r>
            <a:r>
              <a:rPr lang="en-GB" sz="2200" b="1" dirty="0" smtClean="0">
                <a:ea typeface="Calibri" panose="020F0502020204030204" pitchFamily="34" charset="0"/>
              </a:rPr>
              <a:t>governance </a:t>
            </a:r>
            <a:r>
              <a:rPr lang="en-GB" sz="2200" dirty="0" smtClean="0">
                <a:ea typeface="Calibri" panose="020F0502020204030204" pitchFamily="34" charset="0"/>
              </a:rPr>
              <a:t>may be enhanced </a:t>
            </a:r>
            <a:r>
              <a:rPr lang="en-GB" sz="2200" dirty="0">
                <a:ea typeface="Calibri" panose="020F0502020204030204" pitchFamily="34" charset="0"/>
              </a:rPr>
              <a:t>through partnership working, intra- and cross-organisational collaborations, and wide stakeholder </a:t>
            </a:r>
            <a:r>
              <a:rPr lang="en-GB" sz="2200" dirty="0" smtClean="0">
                <a:ea typeface="Calibri" panose="020F0502020204030204" pitchFamily="34" charset="0"/>
              </a:rPr>
              <a:t>participation</a:t>
            </a:r>
          </a:p>
          <a:p>
            <a:endParaRPr lang="en-GB" sz="3000" dirty="0" smtClean="0"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b="1" dirty="0" smtClean="0">
                <a:ea typeface="Calibri" panose="020F0502020204030204" pitchFamily="34" charset="0"/>
              </a:rPr>
              <a:t>Barriers</a:t>
            </a:r>
            <a:r>
              <a:rPr lang="en-GB" sz="2200" dirty="0" smtClean="0">
                <a:ea typeface="Calibri" panose="020F0502020204030204" pitchFamily="34" charset="0"/>
              </a:rPr>
              <a:t> </a:t>
            </a:r>
            <a:r>
              <a:rPr lang="en-GB" sz="2200" dirty="0">
                <a:ea typeface="Calibri" panose="020F0502020204030204" pitchFamily="34" charset="0"/>
              </a:rPr>
              <a:t>associated with ineffective communication, fragmented responsibilities and ‘siloed thinking’ restrict open </a:t>
            </a:r>
            <a:r>
              <a:rPr lang="en-GB" sz="2200" dirty="0" smtClean="0">
                <a:ea typeface="Calibri" panose="020F0502020204030204" pitchFamily="34" charset="0"/>
              </a:rPr>
              <a:t>dialogue and discussion</a:t>
            </a:r>
          </a:p>
          <a:p>
            <a:endParaRPr lang="en-GB" sz="2200" dirty="0">
              <a:ea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71160" y="4108139"/>
            <a:ext cx="7801680" cy="1892826"/>
            <a:chOff x="671160" y="3987033"/>
            <a:chExt cx="7801680" cy="1892826"/>
          </a:xfrm>
        </p:grpSpPr>
        <p:grpSp>
          <p:nvGrpSpPr>
            <p:cNvPr id="11" name="Group 10"/>
            <p:cNvGrpSpPr/>
            <p:nvPr/>
          </p:nvGrpSpPr>
          <p:grpSpPr>
            <a:xfrm>
              <a:off x="671160" y="3987033"/>
              <a:ext cx="7801680" cy="1692771"/>
              <a:chOff x="396240" y="3652182"/>
              <a:chExt cx="7801680" cy="169277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96240" y="4048568"/>
                <a:ext cx="1980000" cy="9000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600" dirty="0" smtClean="0"/>
                  <a:t>LAA framework</a:t>
                </a:r>
                <a:endParaRPr lang="en-GB" sz="26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307080" y="4048568"/>
                <a:ext cx="1980000" cy="900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600" dirty="0" smtClean="0"/>
                  <a:t>Effective engagement</a:t>
                </a:r>
                <a:endParaRPr lang="en-GB" sz="26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217920" y="3652182"/>
                <a:ext cx="1980000" cy="1692771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600" dirty="0" smtClean="0"/>
                  <a:t>Targeted action and innovative solutions</a:t>
                </a:r>
                <a:endParaRPr lang="en-GB" sz="2600" dirty="0"/>
              </a:p>
            </p:txBody>
          </p:sp>
          <p:sp>
            <p:nvSpPr>
              <p:cNvPr id="9" name="Right Arrow 8"/>
              <p:cNvSpPr/>
              <p:nvPr/>
            </p:nvSpPr>
            <p:spPr>
              <a:xfrm>
                <a:off x="2469567" y="4241100"/>
                <a:ext cx="744185" cy="514934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ight Arrow 9"/>
              <p:cNvSpPr/>
              <p:nvPr/>
            </p:nvSpPr>
            <p:spPr>
              <a:xfrm>
                <a:off x="5380407" y="4241100"/>
                <a:ext cx="744185" cy="514934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187430" y="5479749"/>
              <a:ext cx="1858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Social learning</a:t>
              </a:r>
              <a:endParaRPr lang="en-GB" sz="20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042834" y="5099777"/>
              <a:ext cx="1" cy="388864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-4762" y="53752"/>
            <a:ext cx="9153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3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Learning and Action Alliances to </a:t>
            </a:r>
            <a:r>
              <a:rPr lang="en-GB" altLang="en-US" sz="3000" dirty="0">
                <a:solidFill>
                  <a:srgbClr val="002060"/>
                </a:solidFill>
                <a:latin typeface="Cambria" panose="02040503050406030204" pitchFamily="18" charset="0"/>
              </a:rPr>
              <a:t>facilitate stakeholder collaboration </a:t>
            </a:r>
            <a:r>
              <a:rPr lang="en-GB" altLang="en-US" sz="3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for urban resilience</a:t>
            </a:r>
            <a:endParaRPr lang="en-GB" altLang="en-US" sz="3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1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-27384"/>
            <a:ext cx="89289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rgbClr val="002060"/>
                </a:solidFill>
              </a:rPr>
              <a:t>Impact and Feedback</a:t>
            </a:r>
            <a:endParaRPr lang="en-GB" sz="30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3768" y="44624"/>
            <a:ext cx="4032790" cy="481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450273" y="1182854"/>
            <a:ext cx="8243455" cy="4760512"/>
            <a:chOff x="450273" y="1182854"/>
            <a:chExt cx="8243455" cy="4760512"/>
          </a:xfrm>
        </p:grpSpPr>
        <p:sp>
          <p:nvSpPr>
            <p:cNvPr id="5" name="Rectangle 4"/>
            <p:cNvSpPr/>
            <p:nvPr/>
          </p:nvSpPr>
          <p:spPr>
            <a:xfrm>
              <a:off x="646867" y="1384194"/>
              <a:ext cx="7850267" cy="43704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6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Blue-Green Vision (March 2017)</a:t>
              </a:r>
            </a:p>
            <a:p>
              <a:endParaRPr lang="en-GB" dirty="0" smtClean="0">
                <a:solidFill>
                  <a:srgbClr val="000000"/>
                </a:solidFill>
              </a:endParaRPr>
            </a:p>
            <a:p>
              <a:r>
                <a:rPr lang="en-GB" sz="26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</a:t>
              </a:r>
              <a:r>
                <a:rPr lang="en-GB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Vision is for Newcastle to become a city that follows the principles of a Blue-Green City by maximising the opportunities to achieve multiple benefits of Blue-Green approaches to surface water management. </a:t>
              </a:r>
            </a:p>
            <a:p>
              <a:endParaRPr lang="en-GB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GB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By forming a Learning and Action Alliance (LAA), our overarching goal is to </a:t>
              </a:r>
              <a:r>
                <a:rPr lang="en-GB" sz="26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promote this vision and to realise it by recognising, and utilising, windows of opportunity for potentially influencing the strategies of decision makers. </a:t>
              </a:r>
              <a:endParaRPr lang="en-GB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0273" y="1182854"/>
              <a:ext cx="8243455" cy="476051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08000"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 bwMode="auto">
          <a:xfrm>
            <a:off x="-4762" y="53752"/>
            <a:ext cx="9153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3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Achievements of the Newcastle LAA (so far…)</a:t>
            </a:r>
            <a:endParaRPr lang="en-GB" altLang="en-US" sz="3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46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733550" cy="35861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2" r="25134"/>
          <a:stretch/>
        </p:blipFill>
        <p:spPr>
          <a:xfrm>
            <a:off x="2699792" y="188640"/>
            <a:ext cx="5256583" cy="640654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Connector 8"/>
          <p:cNvCxnSpPr/>
          <p:nvPr/>
        </p:nvCxnSpPr>
        <p:spPr>
          <a:xfrm flipV="1">
            <a:off x="1118295" y="188640"/>
            <a:ext cx="1581497" cy="15121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63688" y="3774803"/>
            <a:ext cx="936104" cy="28203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7504" y="3879046"/>
            <a:ext cx="23042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Northumberland Street and John Dobson Street: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Green roofs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Swales (2x2 m) Street trees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Permeable paving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98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Blue-Green Cities\Resilience meeting\_87437272_uk_rainfall_anomaly_dec_2015_624map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5616575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6038850" y="2997200"/>
            <a:ext cx="3105150" cy="639763"/>
          </a:xfrm>
        </p:spPr>
        <p:txBody>
          <a:bodyPr>
            <a:normAutofit lnSpcReduction="10000"/>
          </a:bodyPr>
          <a:lstStyle/>
          <a:p>
            <a:r>
              <a:rPr lang="en-GB" b="0" dirty="0" smtClean="0">
                <a:latin typeface="Cambria" panose="02040503050406030204" pitchFamily="18" charset="0"/>
              </a:rPr>
              <a:t>December 2015 Rainfall Anomaly</a:t>
            </a:r>
            <a:endParaRPr lang="en-GB" b="0" dirty="0">
              <a:latin typeface="Cambria" panose="02040503050406030204" pitchFamily="18" charset="0"/>
            </a:endParaRPr>
          </a:p>
        </p:txBody>
      </p:sp>
      <p:pic>
        <p:nvPicPr>
          <p:cNvPr id="4" name="Picture 2" descr="F:\Blue-Green Cities\Resilience meeting\rain_jan_2014.gi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5616575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6"/>
          <p:cNvSpPr txBox="1">
            <a:spLocks/>
          </p:cNvSpPr>
          <p:nvPr/>
        </p:nvSpPr>
        <p:spPr>
          <a:xfrm>
            <a:off x="5958913" y="2996952"/>
            <a:ext cx="3105671" cy="6397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dirty="0" smtClean="0">
                <a:latin typeface="Cambria" panose="02040503050406030204" pitchFamily="18" charset="0"/>
              </a:rPr>
              <a:t>January 2014 Rainfall Anomaly</a:t>
            </a:r>
            <a:endParaRPr lang="en-GB" b="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57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39828" t="33482" r="46925" b="42082"/>
          <a:stretch/>
        </p:blipFill>
        <p:spPr bwMode="auto">
          <a:xfrm>
            <a:off x="2699792" y="188640"/>
            <a:ext cx="6118172" cy="640654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9290" y="4370757"/>
            <a:ext cx="1489885" cy="213427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733550" cy="35861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504" y="3879046"/>
            <a:ext cx="2304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Northumberland Street and John Dobson Street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118295" y="188640"/>
            <a:ext cx="1581497" cy="15121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63688" y="3774803"/>
            <a:ext cx="936104" cy="28203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32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932" y="886691"/>
            <a:ext cx="6544268" cy="536724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95536" y="886691"/>
            <a:ext cx="1872208" cy="165618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St James’ Boulevard swale</a:t>
            </a:r>
          </a:p>
          <a:p>
            <a:endParaRPr lang="en-GB" sz="26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GB" sz="2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RP= </a:t>
            </a:r>
            <a:r>
              <a:rPr lang="en-GB" sz="2200" dirty="0">
                <a:solidFill>
                  <a:srgbClr val="002060"/>
                </a:solidFill>
                <a:latin typeface="Cambria" panose="02040503050406030204" pitchFamily="18" charset="0"/>
              </a:rPr>
              <a:t>50 </a:t>
            </a:r>
            <a:r>
              <a:rPr lang="en-GB" sz="2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years, 60 mins</a:t>
            </a:r>
            <a:endParaRPr lang="en-GB" sz="2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en-GB" sz="28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en-GB" sz="26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en-GB" sz="26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en-GB" sz="26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267744" y="4502727"/>
            <a:ext cx="1912097" cy="29442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30277" y="4293096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mbria" panose="02040503050406030204" pitchFamily="18" charset="0"/>
              </a:rPr>
              <a:t>Dimensions of swale:</a:t>
            </a:r>
          </a:p>
          <a:p>
            <a:r>
              <a:rPr lang="en-GB" dirty="0" smtClean="0">
                <a:latin typeface="Cambria" panose="02040503050406030204" pitchFamily="18" charset="0"/>
              </a:rPr>
              <a:t>Width = 2m</a:t>
            </a:r>
          </a:p>
          <a:p>
            <a:r>
              <a:rPr lang="en-GB" dirty="0" smtClean="0">
                <a:latin typeface="Cambria" panose="02040503050406030204" pitchFamily="18" charset="0"/>
              </a:rPr>
              <a:t>Depth &lt; 1m</a:t>
            </a:r>
            <a:endParaRPr lang="en-GB" dirty="0">
              <a:latin typeface="Cambria" panose="020405030504060302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4762" y="53752"/>
            <a:ext cx="9153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3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Modelling novel Blue-Green solutions</a:t>
            </a:r>
            <a:endParaRPr lang="en-GB" altLang="en-US" sz="3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21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83" y="295435"/>
            <a:ext cx="4231116" cy="60166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052" y="1532586"/>
            <a:ext cx="3641895" cy="45924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78257" y="6344475"/>
            <a:ext cx="4165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Source: http</a:t>
            </a:r>
            <a:r>
              <a:rPr lang="en-GB" sz="1200" dirty="0"/>
              <a:t>://</a:t>
            </a:r>
            <a:r>
              <a:rPr lang="en-GB" sz="1200" dirty="0" smtClean="0"/>
              <a:t>www.chroniclelive.co.uk/news/north-east-news/newcastle-helps-lead-way-blue-10914312 </a:t>
            </a:r>
            <a:endParaRPr lang="en-GB" sz="12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651260" y="137476"/>
            <a:ext cx="441347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3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Achievements of the Newcastle LAA (so far…)</a:t>
            </a:r>
            <a:endParaRPr lang="en-GB" altLang="en-US" sz="3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4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44322" y="153218"/>
            <a:ext cx="8055356" cy="25202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2000" b="1" u="sng" dirty="0" smtClean="0">
                <a:latin typeface="Cambria" panose="02040503050406030204" pitchFamily="18" charset="0"/>
              </a:rPr>
              <a:t>Acknowledgement</a:t>
            </a:r>
          </a:p>
          <a:p>
            <a:pPr marL="0" indent="0">
              <a:buNone/>
            </a:pPr>
            <a:endParaRPr lang="en-GB" altLang="en-US" sz="1200" b="1" u="sng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altLang="en-US" sz="2000" dirty="0" smtClean="0">
                <a:latin typeface="Cambria" panose="02040503050406030204" pitchFamily="18" charset="0"/>
              </a:rPr>
              <a:t>The research presented in this presentation is being conducted as part of the Urban Flood Resilience Research Consortium with supported from:</a:t>
            </a:r>
          </a:p>
          <a:p>
            <a:pPr marL="0" indent="0">
              <a:buNone/>
            </a:pPr>
            <a:endParaRPr lang="en-GB" altLang="en-US" sz="6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GB" altLang="en-US" sz="600" b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GB" altLang="en-US" sz="1800" b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GB" altLang="en-US" sz="1800" dirty="0" smtClean="0">
              <a:latin typeface="Cambria" panose="020405030504060302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17888" y="6410609"/>
            <a:ext cx="8508225" cy="646331"/>
            <a:chOff x="317888" y="6410609"/>
            <a:chExt cx="8508225" cy="646331"/>
          </a:xfrm>
        </p:grpSpPr>
        <p:grpSp>
          <p:nvGrpSpPr>
            <p:cNvPr id="23" name="Group 22"/>
            <p:cNvGrpSpPr/>
            <p:nvPr/>
          </p:nvGrpSpPr>
          <p:grpSpPr>
            <a:xfrm>
              <a:off x="317888" y="6439185"/>
              <a:ext cx="8508225" cy="369332"/>
              <a:chOff x="317888" y="6439185"/>
              <a:chExt cx="8508225" cy="36933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317888" y="6439185"/>
                <a:ext cx="8508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				              Urban Flood Resilience @BlueGreenCities</a:t>
                </a:r>
                <a:endParaRPr lang="en-GB" dirty="0"/>
              </a:p>
            </p:txBody>
          </p:sp>
          <p:pic>
            <p:nvPicPr>
              <p:cNvPr id="26" name="Picture 2" descr="https://pbs.twimg.com/profile_images/666407537084796928/YBGgi9BO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9727" b="78516" l="16211" r="8535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249" t="18913" r="14048" b="19759"/>
              <a:stretch/>
            </p:blipFill>
            <p:spPr bwMode="auto">
              <a:xfrm>
                <a:off x="4470604" y="6493901"/>
                <a:ext cx="299629" cy="259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" name="TextBox 23"/>
            <p:cNvSpPr txBox="1"/>
            <p:nvPr/>
          </p:nvSpPr>
          <p:spPr>
            <a:xfrm>
              <a:off x="383201" y="6410609"/>
              <a:ext cx="32744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u="sng" dirty="0" smtClean="0"/>
                <a:t>www.urbanfloodresilience.ac.uk</a:t>
              </a:r>
              <a:r>
                <a:rPr lang="en-GB" dirty="0" smtClean="0"/>
                <a:t>	</a:t>
              </a:r>
              <a:endParaRPr lang="en-GB" dirty="0"/>
            </a:p>
          </p:txBody>
        </p:sp>
      </p:grpSp>
      <p:pic>
        <p:nvPicPr>
          <p:cNvPr id="1038" name="Picture 14" descr="HR Wallingford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03" y="10624603"/>
            <a:ext cx="15716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91851" y="1721843"/>
            <a:ext cx="8360298" cy="4281279"/>
            <a:chOff x="391851" y="1605932"/>
            <a:chExt cx="8360298" cy="4281279"/>
          </a:xfrm>
        </p:grpSpPr>
        <p:grpSp>
          <p:nvGrpSpPr>
            <p:cNvPr id="2" name="Group 1"/>
            <p:cNvGrpSpPr/>
            <p:nvPr/>
          </p:nvGrpSpPr>
          <p:grpSpPr>
            <a:xfrm>
              <a:off x="701180" y="1605932"/>
              <a:ext cx="7741640" cy="745910"/>
              <a:chOff x="639180" y="1605932"/>
              <a:chExt cx="7741640" cy="745910"/>
            </a:xfrm>
          </p:grpSpPr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9180" y="1631842"/>
                <a:ext cx="1213662" cy="72000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2484" y="1670326"/>
                <a:ext cx="1797122" cy="57600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5858" y="1751530"/>
                <a:ext cx="1872000" cy="468000"/>
              </a:xfrm>
              <a:prstGeom prst="rect">
                <a:avLst/>
              </a:prstGeom>
            </p:spPr>
          </p:pic>
          <p:pic>
            <p:nvPicPr>
              <p:cNvPr id="1028" name="Picture 4" descr="CIRIA log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56430" y="1631842"/>
                <a:ext cx="724390" cy="7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The River Restoration Centre logo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5468" y="1605932"/>
                <a:ext cx="724390" cy="7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405607" y="3918482"/>
              <a:ext cx="8332786" cy="945102"/>
              <a:chOff x="585596" y="3570750"/>
              <a:chExt cx="8332786" cy="94510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8251" y="3875208"/>
                <a:ext cx="1440131" cy="305483"/>
              </a:xfrm>
              <a:prstGeom prst="rect">
                <a:avLst/>
              </a:prstGeom>
            </p:spPr>
          </p:pic>
          <p:pic>
            <p:nvPicPr>
              <p:cNvPr id="1026" name="Picture 2" descr="Arup logo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32939" y="3667951"/>
                <a:ext cx="719999" cy="7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Northumbrian Water Group (NWG) logo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4615" y="3750690"/>
                <a:ext cx="1387380" cy="765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0" name="Picture 16" descr="SNIFFER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596" y="3570750"/>
                <a:ext cx="1571625" cy="914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8" name="Picture 24" descr="The Royal Town Planning Institute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9718" y="3775443"/>
                <a:ext cx="2066082" cy="57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561840" y="5059211"/>
              <a:ext cx="8020321" cy="828000"/>
              <a:chOff x="438698" y="4775875"/>
              <a:chExt cx="8020321" cy="828000"/>
            </a:xfrm>
          </p:grpSpPr>
          <p:pic>
            <p:nvPicPr>
              <p:cNvPr id="1032" name="Picture 8" descr="Royal HaskoningDHV logo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8362" y="4775875"/>
                <a:ext cx="1729365" cy="82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12" descr="sweco logo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6519" y="4911247"/>
                <a:ext cx="1732500" cy="50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6" name="Picture 22" descr="MWH logo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4847" y="4902356"/>
                <a:ext cx="1724513" cy="64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0" name="Picture 26" descr="HR Wallingford log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698" y="4868502"/>
                <a:ext cx="1803213" cy="61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391851" y="2820058"/>
              <a:ext cx="8360298" cy="766497"/>
              <a:chOff x="633478" y="2652631"/>
              <a:chExt cx="8360298" cy="766497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4272" y="2673498"/>
                <a:ext cx="809504" cy="684000"/>
              </a:xfrm>
              <a:prstGeom prst="rect">
                <a:avLst/>
              </a:prstGeom>
            </p:spPr>
          </p:pic>
          <p:pic>
            <p:nvPicPr>
              <p:cNvPr id="1044" name="Picture 20" descr="Public Health England logo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0243" y="2652631"/>
                <a:ext cx="1290531" cy="766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59" t="18966" r="5019" b="20200"/>
              <a:stretch/>
            </p:blipFill>
            <p:spPr>
              <a:xfrm>
                <a:off x="633478" y="2704355"/>
                <a:ext cx="2074174" cy="561489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1821" y="2718384"/>
                <a:ext cx="1188000" cy="504000"/>
              </a:xfrm>
              <a:prstGeom prst="rect">
                <a:avLst/>
              </a:prstGeom>
            </p:spPr>
          </p:pic>
          <p:pic>
            <p:nvPicPr>
              <p:cNvPr id="34" name="Picture 28" descr="Department for Infrastructure Northern Ireland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9901" y="2693879"/>
                <a:ext cx="1912881" cy="68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07747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une 2016 Rainfall 1981 - 2010 anoma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" y="0"/>
            <a:ext cx="5486876" cy="683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6"/>
          <p:cNvSpPr txBox="1">
            <a:spLocks/>
          </p:cNvSpPr>
          <p:nvPr/>
        </p:nvSpPr>
        <p:spPr>
          <a:xfrm>
            <a:off x="5958913" y="2996952"/>
            <a:ext cx="3105671" cy="6397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dirty="0" smtClean="0">
                <a:latin typeface="Cambria" panose="02040503050406030204" pitchFamily="18" charset="0"/>
              </a:rPr>
              <a:t>June 2016 Rainfall Anomaly</a:t>
            </a:r>
            <a:endParaRPr lang="en-GB" b="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05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onferencesthatwork.com/wp-content/uploads/2013/07/fork-in-the-road-624151138_f1ff60b2db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" y="1167568"/>
            <a:ext cx="8793804" cy="508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-4762" y="53752"/>
            <a:ext cx="9153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3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How can resilient urban flood risk management best be achieved?</a:t>
            </a:r>
            <a:endParaRPr lang="en-GB" altLang="en-US" sz="3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098" y="6396335"/>
            <a:ext cx="879380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dirty="0" smtClean="0"/>
              <a:t>Image: http</a:t>
            </a:r>
            <a:r>
              <a:rPr lang="en-GB" sz="1300" dirty="0"/>
              <a:t>://www.conferencesthatwork.com/wp-content/uploads/2013/07/fork-in-the-road-624151138_f1ff60b2db_o.jpg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282" y="4197645"/>
            <a:ext cx="265920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 on our current path</a:t>
            </a:r>
          </a:p>
        </p:txBody>
      </p:sp>
      <p:sp>
        <p:nvSpPr>
          <p:cNvPr id="6" name="Rectangle 5"/>
          <p:cNvSpPr/>
          <p:nvPr/>
        </p:nvSpPr>
        <p:spPr>
          <a:xfrm>
            <a:off x="6024357" y="4197645"/>
            <a:ext cx="265920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GB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</a:t>
            </a:r>
            <a:r>
              <a:rPr lang="en-GB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urban flood risk future</a:t>
            </a:r>
            <a:endParaRPr lang="en-GB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628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388" y="1357350"/>
            <a:ext cx="81513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 smtClean="0"/>
              <a:t>“In </a:t>
            </a:r>
            <a:r>
              <a:rPr lang="en-GB" sz="3000" dirty="0"/>
              <a:t>a nutshell, flood resilience is about adaptive planning. </a:t>
            </a:r>
            <a:endParaRPr lang="en-GB" sz="3000" dirty="0" smtClean="0"/>
          </a:p>
          <a:p>
            <a:endParaRPr lang="en-GB" sz="1200" dirty="0"/>
          </a:p>
          <a:p>
            <a:r>
              <a:rPr lang="en-GB" sz="3000" dirty="0" smtClean="0"/>
              <a:t>In </a:t>
            </a:r>
            <a:r>
              <a:rPr lang="en-GB" sz="3000" dirty="0"/>
              <a:t>an uncertain future, how can we build our roads, parks, buildings, and other urban structures to best manage a wide range of possible circumstances</a:t>
            </a:r>
            <a:r>
              <a:rPr lang="en-GB" sz="3000" dirty="0" smtClean="0"/>
              <a:t>?”</a:t>
            </a:r>
            <a:endParaRPr lang="en-GB" sz="3000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-4762" y="53752"/>
            <a:ext cx="9153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3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How can resilient urban flood risk management best be achieved?</a:t>
            </a:r>
            <a:endParaRPr lang="en-GB" altLang="en-US" sz="3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Image result for crc water sensitive c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88" y="4228799"/>
            <a:ext cx="56388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2528" y="5669392"/>
            <a:ext cx="7599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Cooperative </a:t>
            </a:r>
            <a:r>
              <a:rPr lang="en-GB" sz="1400" b="1" dirty="0"/>
              <a:t>Research Centre</a:t>
            </a:r>
            <a:r>
              <a:rPr lang="en-GB" sz="1400" dirty="0"/>
              <a:t> for </a:t>
            </a:r>
            <a:r>
              <a:rPr lang="en-GB" sz="1400" b="1" dirty="0"/>
              <a:t>Water Sensitive </a:t>
            </a:r>
            <a:r>
              <a:rPr lang="en-GB" sz="1400" b="1" dirty="0" smtClean="0"/>
              <a:t>Cities</a:t>
            </a:r>
          </a:p>
          <a:p>
            <a:r>
              <a:rPr lang="en-GB" sz="1400" dirty="0"/>
              <a:t>https://goo.gl/IVTyAl</a:t>
            </a:r>
          </a:p>
        </p:txBody>
      </p:sp>
    </p:spTree>
    <p:extLst>
      <p:ext uri="{BB962C8B-B14F-4D97-AF65-F5344CB8AC3E}">
        <p14:creationId xmlns:p14="http://schemas.microsoft.com/office/powerpoint/2010/main" val="27762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206" y="646884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Images: www.nwl.co.uk</a:t>
            </a:r>
            <a:endParaRPr lang="en-GB" dirty="0"/>
          </a:p>
        </p:txBody>
      </p:sp>
      <p:pic>
        <p:nvPicPr>
          <p:cNvPr id="3" name="Picture 3" descr="E:\Blue-Green Cities\Calgary\Detention-systems-l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873" y="770977"/>
            <a:ext cx="5718279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016" y="1412776"/>
            <a:ext cx="5718279" cy="428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E:\Calgary\Liveable Cities\ENR1219_East_Side_CS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1012" y="2232737"/>
            <a:ext cx="5747011" cy="442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-4762" y="53752"/>
            <a:ext cx="9153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3000" dirty="0">
                <a:solidFill>
                  <a:srgbClr val="002060"/>
                </a:solidFill>
                <a:latin typeface="Cambria" panose="02040503050406030204" pitchFamily="18" charset="0"/>
              </a:rPr>
              <a:t>A Grey Future: </a:t>
            </a:r>
            <a:r>
              <a:rPr lang="en-GB" altLang="en-US" sz="3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bigger </a:t>
            </a:r>
            <a:r>
              <a:rPr lang="en-GB" altLang="en-US" sz="3000" dirty="0">
                <a:solidFill>
                  <a:srgbClr val="002060"/>
                </a:solidFill>
                <a:latin typeface="Cambria" panose="02040503050406030204" pitchFamily="18" charset="0"/>
              </a:rPr>
              <a:t>pipes, more pipes, huge pipes</a:t>
            </a:r>
          </a:p>
        </p:txBody>
      </p:sp>
    </p:spTree>
    <p:extLst>
      <p:ext uri="{BB962C8B-B14F-4D97-AF65-F5344CB8AC3E}">
        <p14:creationId xmlns:p14="http://schemas.microsoft.com/office/powerpoint/2010/main" val="318316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300191" y="476672"/>
            <a:ext cx="2742387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A Blue-Green Future</a:t>
            </a:r>
            <a:endParaRPr lang="en-GB" sz="3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16216" y="1772816"/>
            <a:ext cx="2376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Cambria" panose="02040503050406030204" pitchFamily="18" charset="0"/>
              </a:rPr>
              <a:t>Working </a:t>
            </a:r>
            <a:r>
              <a:rPr lang="en-GB" dirty="0">
                <a:latin typeface="Cambria" panose="02040503050406030204" pitchFamily="18" charset="0"/>
              </a:rPr>
              <a:t>with nature to manage water and deliver a range of other benefits to society, the economy and the </a:t>
            </a:r>
            <a:r>
              <a:rPr lang="en-GB" dirty="0" smtClean="0">
                <a:latin typeface="Cambria" panose="02040503050406030204" pitchFamily="18" charset="0"/>
              </a:rPr>
              <a:t>environment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Cambria" panose="02040503050406030204" pitchFamily="18" charset="0"/>
              </a:rPr>
              <a:t>Multifunctional landscape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Cambria" panose="02040503050406030204" pitchFamily="18" charset="0"/>
              </a:rPr>
              <a:t>Blue-Green space connectivity </a:t>
            </a:r>
            <a:endParaRPr lang="en-GB" dirty="0">
              <a:latin typeface="Cambria" panose="02040503050406030204" pitchFamily="18" charset="0"/>
            </a:endParaRPr>
          </a:p>
        </p:txBody>
      </p:sp>
      <p:pic>
        <p:nvPicPr>
          <p:cNvPr id="8" name="Picture 7" descr="Z:\Website social media\FinalBGCImageWebs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2" y="206697"/>
            <a:ext cx="5505062" cy="6071023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4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003236" y="447852"/>
            <a:ext cx="2802834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Blue-Green infrastructure can have a </a:t>
            </a:r>
            <a:r>
              <a:rPr kumimoji="0" lang="en-GB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significant impact </a:t>
            </a:r>
            <a:r>
              <a:rPr kumimoji="0" lang="en-GB" alt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on </a:t>
            </a:r>
            <a:r>
              <a:rPr kumimoji="0" lang="en-GB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local</a:t>
            </a:r>
            <a:r>
              <a:rPr kumimoji="0" lang="en-GB" alt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 surface water flood risk but it is </a:t>
            </a:r>
            <a:r>
              <a:rPr kumimoji="0" lang="en-GB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very challenging</a:t>
            </a:r>
            <a:r>
              <a:rPr kumimoji="0" lang="en-GB" alt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 to significantly impact on </a:t>
            </a:r>
            <a:r>
              <a:rPr kumimoji="0" lang="en-GB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low probability high consequence floods</a:t>
            </a:r>
            <a:r>
              <a:rPr kumimoji="0" lang="en-GB" alt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 at river catchment scale using such techniques.</a:t>
            </a:r>
            <a:r>
              <a:rPr kumimoji="0" lang="en-GB" altLang="en-US" sz="2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200" dirty="0"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kumimoji="0" lang="en-GB" altLang="en-US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= Blue-Green + Grey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200" baseline="0" dirty="0">
              <a:latin typeface="Cambria" panose="02040503050406030204" pitchFamily="18" charset="0"/>
            </a:endParaRPr>
          </a:p>
        </p:txBody>
      </p:sp>
      <p:pic>
        <p:nvPicPr>
          <p:cNvPr id="3" name="Picture 2" descr="Z:\Website social media\FinalBGCImageWebs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2" y="206697"/>
            <a:ext cx="5505062" cy="6071023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57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556" y="44624"/>
            <a:ext cx="91168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zh-CN" sz="3000" dirty="0" smtClean="0">
                <a:solidFill>
                  <a:srgbClr val="002060"/>
                </a:solidFill>
                <a:latin typeface="Cambria" panose="02040503050406030204" pitchFamily="18" charset="0"/>
                <a:ea typeface="SimSun" pitchFamily="2" charset="-122"/>
                <a:cs typeface="Arial" pitchFamily="34" charset="0"/>
              </a:rPr>
              <a:t>Resilient Blue-Green Cities</a:t>
            </a:r>
            <a:endParaRPr lang="en-GB" altLang="zh-CN" sz="3000" dirty="0">
              <a:solidFill>
                <a:srgbClr val="002060"/>
              </a:solidFill>
              <a:latin typeface="Cambria" panose="02040503050406030204" pitchFamily="18" charset="0"/>
              <a:ea typeface="SimSun" pitchFamily="2" charset="-122"/>
              <a:cs typeface="Arial" pitchFamily="34" charset="0"/>
            </a:endParaRPr>
          </a:p>
        </p:txBody>
      </p:sp>
      <p:pic>
        <p:nvPicPr>
          <p:cNvPr id="1026" name="Picture 2" descr="https://www.contradodigital.com/wp-content/uploads/2014/06/Blue-Green-C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62" y="799072"/>
            <a:ext cx="8179077" cy="520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2961" y="6423801"/>
            <a:ext cx="87042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Image: https</a:t>
            </a:r>
            <a:r>
              <a:rPr lang="en-GB" sz="1600" dirty="0"/>
              <a:t>://www.contradodigital.com/wp-content/uploads/2014/06/Blue-Green-City.jpg</a:t>
            </a:r>
          </a:p>
        </p:txBody>
      </p:sp>
    </p:spTree>
    <p:extLst>
      <p:ext uri="{BB962C8B-B14F-4D97-AF65-F5344CB8AC3E}">
        <p14:creationId xmlns:p14="http://schemas.microsoft.com/office/powerpoint/2010/main" val="26030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2834</TotalTime>
  <Words>697</Words>
  <Application>Microsoft Office PowerPoint</Application>
  <PresentationFormat>On-screen Show (4:3)</PresentationFormat>
  <Paragraphs>123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SimSun</vt:lpstr>
      <vt:lpstr>Arial</vt:lpstr>
      <vt:lpstr>Calibri</vt:lpstr>
      <vt:lpstr>Calibri Light</vt:lpstr>
      <vt:lpstr>Cambria</vt:lpstr>
      <vt:lpstr>Times New Roman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Nottingham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O'donnell Emily</dc:creator>
  <cp:lastModifiedBy>O'donnell Emily</cp:lastModifiedBy>
  <cp:revision>110</cp:revision>
  <cp:lastPrinted>2017-05-16T08:41:03Z</cp:lastPrinted>
  <dcterms:created xsi:type="dcterms:W3CDTF">2016-10-12T10:16:24Z</dcterms:created>
  <dcterms:modified xsi:type="dcterms:W3CDTF">2017-06-06T18:05:41Z</dcterms:modified>
</cp:coreProperties>
</file>