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16"/>
  </p:notesMasterIdLst>
  <p:sldIdLst>
    <p:sldId id="284" r:id="rId2"/>
    <p:sldId id="325" r:id="rId3"/>
    <p:sldId id="324" r:id="rId4"/>
    <p:sldId id="328" r:id="rId5"/>
    <p:sldId id="336" r:id="rId6"/>
    <p:sldId id="341" r:id="rId7"/>
    <p:sldId id="337" r:id="rId8"/>
    <p:sldId id="338" r:id="rId9"/>
    <p:sldId id="342" r:id="rId10"/>
    <p:sldId id="339" r:id="rId11"/>
    <p:sldId id="343" r:id="rId12"/>
    <p:sldId id="340" r:id="rId13"/>
    <p:sldId id="334" r:id="rId14"/>
    <p:sldId id="33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L. Kapetas" initials="DL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27C"/>
    <a:srgbClr val="6699FF"/>
    <a:srgbClr val="0000FF"/>
    <a:srgbClr val="99CCFF"/>
    <a:srgbClr val="FFCC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58514" autoAdjust="0"/>
  </p:normalViewPr>
  <p:slideViewPr>
    <p:cSldViewPr snapToGrid="0">
      <p:cViewPr varScale="1">
        <p:scale>
          <a:sx n="43" d="100"/>
          <a:sy n="43" d="100"/>
        </p:scale>
        <p:origin x="2172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6D555-9295-401D-B414-53D0FF7011D2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C8768-2102-4FBD-A6EE-7AF29892A9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74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6304B-C01D-4CE9-B737-BC321DC68D6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39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2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12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75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55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13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77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87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27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62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74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32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5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r="1152"/>
          <a:stretch/>
        </p:blipFill>
        <p:spPr>
          <a:xfrm>
            <a:off x="2002111" y="3871640"/>
            <a:ext cx="5139778" cy="21454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-1"/>
            <a:ext cx="9144000" cy="650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882" y="43751"/>
            <a:ext cx="8965693" cy="524136"/>
            <a:chOff x="66882" y="43751"/>
            <a:chExt cx="8965693" cy="52413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82" y="71012"/>
              <a:ext cx="775509" cy="46006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9" t="18966" r="5019" b="20200"/>
            <a:stretch/>
          </p:blipFill>
          <p:spPr>
            <a:xfrm>
              <a:off x="1042928" y="117638"/>
              <a:ext cx="1396240" cy="3779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705" y="148303"/>
              <a:ext cx="1440131" cy="30548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0373" y="91181"/>
              <a:ext cx="979721" cy="41563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631" y="43751"/>
              <a:ext cx="620307" cy="52413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475" y="97999"/>
              <a:ext cx="1296799" cy="41564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8811" y="168673"/>
              <a:ext cx="1253764" cy="313441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283997" y="1357501"/>
            <a:ext cx="681453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00" dirty="0" smtClean="0">
                <a:latin typeface="Cambria" panose="02040503050406030204" pitchFamily="18" charset="0"/>
              </a:rPr>
              <a:t>Perceptions, Challenges and Opportunities around SuDS in Ebbsfleet</a:t>
            </a:r>
          </a:p>
          <a:p>
            <a:pPr algn="ctr"/>
            <a:endParaRPr lang="en-GB" sz="2500" dirty="0" smtClean="0">
              <a:latin typeface="Cambria" panose="02040503050406030204" pitchFamily="18" charset="0"/>
            </a:endParaRPr>
          </a:p>
          <a:p>
            <a:pPr algn="ctr"/>
            <a:endParaRPr lang="en-GB" sz="2500" dirty="0" smtClean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Achieving Urban Flood Resilience in an Uncertain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Future</a:t>
            </a:r>
          </a:p>
          <a:p>
            <a:pPr algn="ctr"/>
            <a:endParaRPr lang="en-GB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Leon </a:t>
            </a:r>
            <a:r>
              <a:rPr lang="en-GB" sz="1600" dirty="0" err="1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Kapetas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and Dick </a:t>
            </a:r>
            <a:r>
              <a:rPr lang="en-GB" sz="1600" dirty="0" err="1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Fenner</a:t>
            </a:r>
            <a:endParaRPr lang="en-GB" sz="1600" dirty="0" smtClean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University of Cambridge</a:t>
            </a:r>
          </a:p>
          <a:p>
            <a:pPr algn="ctr"/>
            <a:endParaRPr lang="en-GB" sz="22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7888" y="6439185"/>
            <a:ext cx="8508225" cy="369332"/>
            <a:chOff x="317888" y="6439185"/>
            <a:chExt cx="8508225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317888" y="6439185"/>
              <a:ext cx="8508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 smtClean="0">
                  <a:solidFill>
                    <a:srgbClr val="002060"/>
                  </a:solidFill>
                </a:rPr>
                <a:t>www.urbanfloodresilience.ac.uk</a:t>
              </a:r>
              <a:r>
                <a:rPr lang="en-GB" dirty="0" smtClean="0"/>
                <a:t>	               Urban Flood Resilience @BlueGreenCities</a:t>
              </a:r>
              <a:endParaRPr lang="en-GB" dirty="0"/>
            </a:p>
          </p:txBody>
        </p:sp>
        <p:pic>
          <p:nvPicPr>
            <p:cNvPr id="22" name="Picture 2" descr="https://pbs.twimg.com/profile_images/666407537084796928/YBGgi9BO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9727" b="78516" l="16211" r="853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9" t="18913" r="14048" b="19759"/>
            <a:stretch/>
          </p:blipFill>
          <p:spPr bwMode="auto">
            <a:xfrm>
              <a:off x="4470604" y="6493901"/>
              <a:ext cx="299629" cy="25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57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123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BG Vision</a:t>
            </a:r>
            <a:endParaRPr lang="en-GB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7888" y="6439185"/>
            <a:ext cx="8508225" cy="369332"/>
            <a:chOff x="317888" y="6439185"/>
            <a:chExt cx="8508225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317888" y="6439185"/>
              <a:ext cx="8508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 smtClean="0">
                  <a:solidFill>
                    <a:srgbClr val="002060"/>
                  </a:solidFill>
                </a:rPr>
                <a:t>www.urbanfloodresilience.ac.uk</a:t>
              </a:r>
              <a:r>
                <a:rPr lang="en-GB" dirty="0" smtClean="0"/>
                <a:t>	               Urban Flood Resilience @BlueGreenCities</a:t>
              </a:r>
              <a:endParaRPr lang="en-GB" dirty="0"/>
            </a:p>
          </p:txBody>
        </p:sp>
        <p:pic>
          <p:nvPicPr>
            <p:cNvPr id="5" name="Picture 2" descr="https://pbs.twimg.com/profile_images/666407537084796928/YBGgi9BO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727" b="78516" l="16211" r="853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9" t="18913" r="14048" b="19759"/>
            <a:stretch/>
          </p:blipFill>
          <p:spPr bwMode="auto">
            <a:xfrm>
              <a:off x="4470604" y="6493901"/>
              <a:ext cx="299629" cy="25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113" y="4021157"/>
            <a:ext cx="2706835" cy="230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113" y="1589126"/>
            <a:ext cx="2706835" cy="216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233" y="7524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Discover opportunities</a:t>
            </a:r>
          </a:p>
          <a:p>
            <a:pPr marL="285750" indent="-285750">
              <a:buFontTx/>
              <a:buChar char="-"/>
            </a:pPr>
            <a:r>
              <a:rPr lang="en-GB" dirty="0"/>
              <a:t>BG solution for overland flow towards </a:t>
            </a:r>
            <a:r>
              <a:rPr lang="en-GB" dirty="0" err="1"/>
              <a:t>Ebbsfleet</a:t>
            </a:r>
            <a:r>
              <a:rPr lang="en-GB" dirty="0"/>
              <a:t> River (</a:t>
            </a:r>
            <a:r>
              <a:rPr lang="en-GB" dirty="0" err="1"/>
              <a:t>Cressfield</a:t>
            </a:r>
            <a:r>
              <a:rPr lang="en-GB" dirty="0"/>
              <a:t> – Station South)</a:t>
            </a:r>
          </a:p>
          <a:p>
            <a:pPr marL="285750" indent="-285750">
              <a:buFontTx/>
              <a:buChar char="-"/>
            </a:pPr>
            <a:r>
              <a:rPr lang="en-GB" dirty="0"/>
              <a:t>Quality/quantity control in </a:t>
            </a:r>
            <a:r>
              <a:rPr lang="en-GB" dirty="0" err="1"/>
              <a:t>Northfleet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98232" y="1989832"/>
            <a:ext cx="56373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No major infrastructure on Medway so need to think of NFM, but not clear how to manage NFM: small intervention will have minimal impact on the large scale, desynchronization of </a:t>
            </a:r>
            <a:r>
              <a:rPr lang="en-GB" dirty="0" smtClean="0"/>
              <a:t>streams</a:t>
            </a:r>
          </a:p>
          <a:p>
            <a:pPr marL="285750" indent="-285750">
              <a:buFontTx/>
              <a:buChar char="-"/>
            </a:pPr>
            <a:endParaRPr lang="en-GB" sz="1200" dirty="0"/>
          </a:p>
          <a:p>
            <a:pPr marL="285750" indent="-285750">
              <a:buFontTx/>
              <a:buChar char="-"/>
            </a:pPr>
            <a:r>
              <a:rPr lang="en-GB" dirty="0"/>
              <a:t>Understand the link between the urban and rural scale </a:t>
            </a:r>
            <a:r>
              <a:rPr lang="en-GB" dirty="0" smtClean="0"/>
              <a:t>(e.g. </a:t>
            </a:r>
            <a:r>
              <a:rPr lang="en-GB" dirty="0" err="1" smtClean="0"/>
              <a:t>Edenbridge</a:t>
            </a:r>
            <a:r>
              <a:rPr lang="en-GB" dirty="0" smtClean="0"/>
              <a:t> </a:t>
            </a:r>
            <a:r>
              <a:rPr lang="en-GB" dirty="0"/>
              <a:t>and Tonbridge flooding events).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233" y="4021157"/>
            <a:ext cx="4790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S</a:t>
            </a:r>
            <a:r>
              <a:rPr lang="en-GB" dirty="0" smtClean="0"/>
              <a:t>wales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Balancing lakes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234" y="4667488"/>
            <a:ext cx="5853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Design for exceedance </a:t>
            </a:r>
          </a:p>
          <a:p>
            <a:pPr marL="285750" indent="-285750">
              <a:buFontTx/>
              <a:buChar char="-"/>
            </a:pPr>
            <a:r>
              <a:rPr lang="en-GB" dirty="0"/>
              <a:t>Up to the developers to integrate BG</a:t>
            </a:r>
          </a:p>
          <a:p>
            <a:pPr marL="285750" indent="-285750">
              <a:buFontTx/>
              <a:buChar char="-"/>
            </a:pPr>
            <a:r>
              <a:rPr lang="en-GB" dirty="0"/>
              <a:t>Groundwater quality/quantity issues in </a:t>
            </a:r>
            <a:r>
              <a:rPr lang="en-GB" dirty="0" err="1"/>
              <a:t>Ebbsfleet</a:t>
            </a:r>
            <a:r>
              <a:rPr lang="en-GB" dirty="0"/>
              <a:t> limit opportunities</a:t>
            </a:r>
          </a:p>
          <a:p>
            <a:pPr marL="285750" indent="-285750">
              <a:buFontTx/>
              <a:buChar char="-"/>
            </a:pPr>
            <a:r>
              <a:rPr lang="en-GB" dirty="0"/>
              <a:t>Integrated surface management and planning ahead rather than multiple small interventions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7888" y="1944113"/>
            <a:ext cx="4771505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17887" y="3951683"/>
            <a:ext cx="4771505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317887" y="4682034"/>
            <a:ext cx="4771505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1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1193" y="1113905"/>
            <a:ext cx="8744990" cy="5004262"/>
          </a:xfrm>
          <a:prstGeom prst="rect">
            <a:avLst/>
          </a:prstGeom>
          <a:solidFill>
            <a:srgbClr val="84827C"/>
          </a:solidFill>
        </p:spPr>
      </p:pic>
      <p:sp>
        <p:nvSpPr>
          <p:cNvPr id="11" name="TextBox 10"/>
          <p:cNvSpPr txBox="1"/>
          <p:nvPr/>
        </p:nvSpPr>
        <p:spPr>
          <a:xfrm>
            <a:off x="191193" y="1113906"/>
            <a:ext cx="3990109" cy="5078313"/>
          </a:xfrm>
          <a:prstGeom prst="rect">
            <a:avLst/>
          </a:prstGeom>
          <a:solidFill>
            <a:srgbClr val="84827C">
              <a:alpha val="40000"/>
            </a:srgbClr>
          </a:solidFill>
        </p:spPr>
        <p:txBody>
          <a:bodyPr wrap="square" numCol="1" spcCol="72000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Vision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</a:rPr>
              <a:t>Healthy Environments.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KPI6: Net </a:t>
            </a:r>
            <a:r>
              <a:rPr lang="en-GB" dirty="0">
                <a:solidFill>
                  <a:schemeClr val="bg1"/>
                </a:solidFill>
              </a:rPr>
              <a:t>gain in accessible open space, public realm and recreation areas </a:t>
            </a:r>
            <a:r>
              <a:rPr lang="en-GB" dirty="0" smtClean="0">
                <a:solidFill>
                  <a:schemeClr val="bg1"/>
                </a:solidFill>
              </a:rPr>
              <a:t>completed.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</a:rPr>
              <a:t>Resilient </a:t>
            </a:r>
            <a:r>
              <a:rPr lang="en-GB" dirty="0">
                <a:solidFill>
                  <a:schemeClr val="bg1"/>
                </a:solidFill>
              </a:rPr>
              <a:t>and </a:t>
            </a:r>
            <a:r>
              <a:rPr lang="en-GB" dirty="0" smtClean="0">
                <a:solidFill>
                  <a:schemeClr val="bg1"/>
                </a:solidFill>
              </a:rPr>
              <a:t>Sustainable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KPI9: Number </a:t>
            </a:r>
            <a:r>
              <a:rPr lang="en-GB" dirty="0">
                <a:solidFill>
                  <a:schemeClr val="bg1"/>
                </a:solidFill>
              </a:rPr>
              <a:t>of homes completed which meet enhanced standards for environmental performance, space and accessibility above the statutory minimum. </a:t>
            </a:r>
            <a:endParaRPr lang="en-GB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KPI10: Net </a:t>
            </a:r>
            <a:r>
              <a:rPr lang="en-GB" dirty="0">
                <a:solidFill>
                  <a:schemeClr val="bg1"/>
                </a:solidFill>
              </a:rPr>
              <a:t>improvements to air quality and sustainable urban drainage 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7888" y="6439185"/>
            <a:ext cx="8508225" cy="369332"/>
            <a:chOff x="317888" y="6439185"/>
            <a:chExt cx="8508225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317888" y="6439185"/>
              <a:ext cx="8508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 smtClean="0">
                  <a:solidFill>
                    <a:srgbClr val="002060"/>
                  </a:solidFill>
                </a:rPr>
                <a:t>www.urbanfloodresilience.ac.uk</a:t>
              </a:r>
              <a:r>
                <a:rPr lang="en-GB" dirty="0" smtClean="0"/>
                <a:t>	               Urban Flood Resilience @BlueGreenCities</a:t>
              </a:r>
              <a:endParaRPr lang="en-GB" dirty="0"/>
            </a:p>
          </p:txBody>
        </p:sp>
        <p:pic>
          <p:nvPicPr>
            <p:cNvPr id="7" name="Picture 2" descr="https://pbs.twimg.com/profile_images/666407537084796928/YBGgi9B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9727" b="78516" l="16211" r="853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9" t="18913" r="14048" b="19759"/>
            <a:stretch/>
          </p:blipFill>
          <p:spPr bwMode="auto">
            <a:xfrm>
              <a:off x="4470604" y="6493901"/>
              <a:ext cx="299629" cy="25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0" y="18123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BG Vision</a:t>
            </a:r>
            <a:endParaRPr lang="en-GB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123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Adaptive Management Framework </a:t>
            </a:r>
          </a:p>
          <a:p>
            <a:r>
              <a:rPr lang="en-GB" sz="3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– design for uncertainty</a:t>
            </a:r>
            <a:endParaRPr lang="en-GB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905" y="1607584"/>
            <a:ext cx="3298190" cy="209169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222" y="4241844"/>
            <a:ext cx="604973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en-GB" sz="1400" dirty="0" smtClean="0"/>
              <a:t>static </a:t>
            </a:r>
            <a:r>
              <a:rPr lang="en-GB" sz="1400" dirty="0"/>
              <a:t>grey: single prediction </a:t>
            </a:r>
            <a:r>
              <a:rPr lang="en-GB" sz="1400" dirty="0" smtClean="0"/>
              <a:t>/single intervention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en-GB" sz="1400" dirty="0" smtClean="0"/>
              <a:t>adaptive </a:t>
            </a:r>
            <a:r>
              <a:rPr lang="en-GB" sz="1400" dirty="0"/>
              <a:t>grey </a:t>
            </a:r>
            <a:r>
              <a:rPr lang="en-GB" sz="1400" dirty="0" smtClean="0"/>
              <a:t>(limited </a:t>
            </a:r>
            <a:r>
              <a:rPr lang="en-GB" sz="1400" dirty="0"/>
              <a:t>by inflexibility of grey </a:t>
            </a:r>
            <a:r>
              <a:rPr lang="en-GB" sz="1400" dirty="0" smtClean="0"/>
              <a:t>infrastructure)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en-GB" sz="1400" dirty="0" smtClean="0"/>
              <a:t>adaptive </a:t>
            </a:r>
            <a:r>
              <a:rPr lang="en-GB" sz="1400" dirty="0"/>
              <a:t>blue-green </a:t>
            </a:r>
            <a:endParaRPr lang="en-GB" sz="1400" dirty="0" smtClean="0"/>
          </a:p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en-GB" sz="1400" dirty="0" smtClean="0"/>
              <a:t>adaptive </a:t>
            </a:r>
            <a:r>
              <a:rPr lang="en-GB" sz="1400" dirty="0"/>
              <a:t>blue green/grey (B/G+G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4392386"/>
            <a:ext cx="110217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27146" y="4092535"/>
            <a:ext cx="1298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current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466114" y="4392386"/>
            <a:ext cx="2147207" cy="792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59979" y="4278464"/>
            <a:ext cx="0" cy="2357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3"/>
          </p:cNvCxnSpPr>
          <p:nvPr/>
        </p:nvCxnSpPr>
        <p:spPr>
          <a:xfrm>
            <a:off x="6225177" y="4246424"/>
            <a:ext cx="0" cy="146041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155781" y="4318907"/>
            <a:ext cx="138792" cy="1469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257800" y="6033408"/>
            <a:ext cx="3600450" cy="8164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86649" y="6033408"/>
            <a:ext cx="225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 - years</a:t>
            </a:r>
            <a:endParaRPr lang="en-GB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155781" y="4887685"/>
            <a:ext cx="1183822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151699" y="4814207"/>
            <a:ext cx="138792" cy="1469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339603" y="4777833"/>
            <a:ext cx="0" cy="2357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261915" y="5285015"/>
            <a:ext cx="25963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157051" y="5211536"/>
            <a:ext cx="138792" cy="1469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67426" y="4777833"/>
            <a:ext cx="0" cy="92900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111004" y="4814207"/>
            <a:ext cx="138792" cy="1469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108192" y="5208070"/>
            <a:ext cx="138792" cy="1469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226447" y="5706836"/>
            <a:ext cx="19472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151609" y="5633357"/>
            <a:ext cx="138792" cy="1469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121800" y="5633356"/>
            <a:ext cx="138792" cy="1469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8209188" y="5695949"/>
            <a:ext cx="808265" cy="792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168912" y="5242334"/>
            <a:ext cx="0" cy="52709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8103054" y="5622470"/>
            <a:ext cx="138792" cy="1469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096250" y="5189763"/>
            <a:ext cx="138792" cy="1469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47757" y="4182929"/>
            <a:ext cx="2237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 viable under future scenario</a:t>
            </a:r>
            <a:endParaRPr lang="en-GB" sz="12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5257800" y="4444343"/>
            <a:ext cx="3600450" cy="1325084"/>
            <a:chOff x="5257800" y="4444343"/>
            <a:chExt cx="3600450" cy="1325084"/>
          </a:xfrm>
        </p:grpSpPr>
        <p:cxnSp>
          <p:nvCxnSpPr>
            <p:cNvPr id="51" name="Straight Connector 50"/>
            <p:cNvCxnSpPr>
              <a:endCxn id="18" idx="4"/>
            </p:cNvCxnSpPr>
            <p:nvPr/>
          </p:nvCxnSpPr>
          <p:spPr>
            <a:xfrm>
              <a:off x="5257800" y="4459928"/>
              <a:ext cx="967377" cy="59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8" idx="3"/>
              <a:endCxn id="26" idx="3"/>
            </p:cNvCxnSpPr>
            <p:nvPr/>
          </p:nvCxnSpPr>
          <p:spPr>
            <a:xfrm flipH="1">
              <a:off x="6172025" y="4444343"/>
              <a:ext cx="4082" cy="495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34" idx="3"/>
            </p:cNvCxnSpPr>
            <p:nvPr/>
          </p:nvCxnSpPr>
          <p:spPr>
            <a:xfrm flipV="1">
              <a:off x="6231977" y="4939643"/>
              <a:ext cx="899353" cy="92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4" idx="3"/>
              <a:endCxn id="40" idx="2"/>
            </p:cNvCxnSpPr>
            <p:nvPr/>
          </p:nvCxnSpPr>
          <p:spPr>
            <a:xfrm flipH="1">
              <a:off x="7121800" y="4939643"/>
              <a:ext cx="9530" cy="7671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0" idx="5"/>
              <a:endCxn id="43" idx="4"/>
            </p:cNvCxnSpPr>
            <p:nvPr/>
          </p:nvCxnSpPr>
          <p:spPr>
            <a:xfrm>
              <a:off x="7240266" y="5758792"/>
              <a:ext cx="932184" cy="106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3" idx="6"/>
            </p:cNvCxnSpPr>
            <p:nvPr/>
          </p:nvCxnSpPr>
          <p:spPr>
            <a:xfrm flipV="1">
              <a:off x="8241846" y="5355027"/>
              <a:ext cx="0" cy="34092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241846" y="5336720"/>
              <a:ext cx="61640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317888" y="6439185"/>
            <a:ext cx="850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002060"/>
                </a:solidFill>
              </a:rPr>
              <a:t>www.urbanfloodresilience.ac.uk</a:t>
            </a:r>
            <a:r>
              <a:rPr lang="en-GB" dirty="0" smtClean="0"/>
              <a:t>	               Urban Flood Resilience @BlueGreenCities</a:t>
            </a:r>
            <a:endParaRPr lang="en-GB" dirty="0"/>
          </a:p>
        </p:txBody>
      </p:sp>
      <p:pic>
        <p:nvPicPr>
          <p:cNvPr id="71" name="Picture 2" descr="https://pbs.twimg.com/profile_images/666407537084796928/YBGgi9B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27" b="78516" l="16211" r="85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49" t="18913" r="14048" b="19759"/>
          <a:stretch/>
        </p:blipFill>
        <p:spPr bwMode="auto">
          <a:xfrm>
            <a:off x="4470604" y="6493901"/>
            <a:ext cx="299629" cy="25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8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123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Summary</a:t>
            </a:r>
            <a:endParaRPr lang="en-GB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193" y="1238597"/>
            <a:ext cx="8744989" cy="5493812"/>
          </a:xfrm>
          <a:prstGeom prst="rect">
            <a:avLst/>
          </a:prstGeom>
          <a:noFill/>
        </p:spPr>
        <p:txBody>
          <a:bodyPr wrap="square" numCol="1" spcCol="72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No obvious flooding problems, but need to make sure we are flood-proof in the future too (… climate change, creating impermeable areas)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What are the possibilities for BG interventions in Ebbsfleet?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What are the benefits they deliver?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What is the associated cost and who will fund them? What is the opportunity (Grey) cost?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Who is going to manage/adopt the asset?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How does uncertainty around climate change, policy/economy, development in the area (car park, theme park) influence the adoption of BG solutions?  </a:t>
            </a:r>
          </a:p>
          <a:p>
            <a:pPr lvl="1"/>
            <a:r>
              <a:rPr lang="en-GB" dirty="0"/>
              <a:t>	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 </a:t>
            </a:r>
            <a:r>
              <a:rPr lang="en-GB" dirty="0"/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17888" y="6439185"/>
            <a:ext cx="8508225" cy="369332"/>
            <a:chOff x="317888" y="6439185"/>
            <a:chExt cx="8508225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317888" y="6439185"/>
              <a:ext cx="8508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 smtClean="0">
                  <a:solidFill>
                    <a:srgbClr val="002060"/>
                  </a:solidFill>
                </a:rPr>
                <a:t>www.urbanfloodresilience.ac.uk</a:t>
              </a:r>
              <a:r>
                <a:rPr lang="en-GB" dirty="0" smtClean="0"/>
                <a:t>	               Urban Flood Resilience @BlueGreenCities</a:t>
              </a:r>
              <a:endParaRPr lang="en-GB" dirty="0"/>
            </a:p>
          </p:txBody>
        </p:sp>
        <p:pic>
          <p:nvPicPr>
            <p:cNvPr id="6" name="Picture 2" descr="https://pbs.twimg.com/profile_images/666407537084796928/YBGgi9BO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727" b="78516" l="16211" r="853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9" t="18913" r="14048" b="19759"/>
            <a:stretch/>
          </p:blipFill>
          <p:spPr bwMode="auto">
            <a:xfrm>
              <a:off x="4470604" y="6493901"/>
              <a:ext cx="299629" cy="25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76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818" y="2518757"/>
            <a:ext cx="8744989" cy="2400657"/>
          </a:xfrm>
          <a:prstGeom prst="rect">
            <a:avLst/>
          </a:prstGeom>
          <a:noFill/>
        </p:spPr>
        <p:txBody>
          <a:bodyPr wrap="square" numCol="1" spcCol="72000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Thank you</a:t>
            </a:r>
          </a:p>
          <a:p>
            <a:pPr algn="ctr"/>
            <a:endParaRPr lang="en-GB" sz="3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endParaRPr lang="en-GB" sz="32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en-GB" sz="2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lk411@cam.ac.uk</a:t>
            </a:r>
            <a:endParaRPr lang="en-GB" sz="2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 descr="https://pbs.twimg.com/profile_images/666407537084796928/YBGgi9B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27" b="78516" l="16211" r="85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49" t="18913" r="14048" b="19759"/>
          <a:stretch/>
        </p:blipFill>
        <p:spPr bwMode="auto">
          <a:xfrm>
            <a:off x="4470604" y="6493901"/>
            <a:ext cx="299629" cy="25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888" y="6439185"/>
            <a:ext cx="850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002060"/>
                </a:solidFill>
              </a:rPr>
              <a:t>www.urbanfloodresilience.ac.uk</a:t>
            </a:r>
            <a:r>
              <a:rPr lang="en-GB" dirty="0" smtClean="0"/>
              <a:t>	               Urban Flood Resilience @BlueGreenCities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2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123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Case Study </a:t>
            </a:r>
            <a:r>
              <a:rPr lang="en-GB" sz="3200" dirty="0">
                <a:solidFill>
                  <a:srgbClr val="002060"/>
                </a:solidFill>
                <a:latin typeface="Cambria" panose="02040503050406030204" pitchFamily="18" charset="0"/>
              </a:rPr>
              <a:t>C</a:t>
            </a:r>
            <a:r>
              <a:rPr lang="en-GB" sz="3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ities</a:t>
            </a:r>
            <a:endParaRPr lang="en-GB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2352" y="1630124"/>
            <a:ext cx="8359297" cy="2880000"/>
            <a:chOff x="350736" y="1630124"/>
            <a:chExt cx="8359297" cy="2880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736" y="1630124"/>
              <a:ext cx="3870356" cy="2880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683" y="1630124"/>
              <a:ext cx="3870350" cy="28800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92352" y="1131142"/>
            <a:ext cx="3870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ambria" panose="02040503050406030204" pitchFamily="18" charset="0"/>
              </a:rPr>
              <a:t>Newcastle</a:t>
            </a:r>
            <a:endParaRPr lang="en-GB" sz="22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1298" y="1131141"/>
            <a:ext cx="38703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ambria" panose="02040503050406030204" pitchFamily="18" charset="0"/>
              </a:rPr>
              <a:t>Ebbsfleet</a:t>
            </a:r>
            <a:endParaRPr lang="en-GB" sz="22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51" y="4617131"/>
            <a:ext cx="3870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ambria" panose="02040503050406030204" pitchFamily="18" charset="0"/>
              </a:rPr>
              <a:t>Retrofit and urban renewal</a:t>
            </a:r>
            <a:endParaRPr lang="en-GB" sz="2200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1298" y="4617131"/>
            <a:ext cx="3870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ambria" panose="02040503050406030204" pitchFamily="18" charset="0"/>
              </a:rPr>
              <a:t>Urban regeneration in a ‘garden city’</a:t>
            </a:r>
            <a:endParaRPr lang="en-GB" sz="2200" dirty="0">
              <a:latin typeface="Cambria" panose="0204050305040603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7888" y="6439185"/>
            <a:ext cx="8508225" cy="369332"/>
            <a:chOff x="317888" y="6439185"/>
            <a:chExt cx="8508225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317888" y="6439185"/>
              <a:ext cx="8508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 smtClean="0">
                  <a:solidFill>
                    <a:srgbClr val="002060"/>
                  </a:solidFill>
                </a:rPr>
                <a:t>www.urbanfloodresilience.ac.uk</a:t>
              </a:r>
              <a:r>
                <a:rPr lang="en-GB" dirty="0" smtClean="0"/>
                <a:t>	               Urban Flood Resilience @BlueGreenCities</a:t>
              </a:r>
              <a:endParaRPr lang="en-GB" dirty="0"/>
            </a:p>
          </p:txBody>
        </p:sp>
        <p:pic>
          <p:nvPicPr>
            <p:cNvPr id="12" name="Picture 2" descr="https://pbs.twimg.com/profile_images/666407537084796928/YBGgi9B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27" b="78516" l="16211" r="853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9" t="18913" r="14048" b="19759"/>
            <a:stretch/>
          </p:blipFill>
          <p:spPr bwMode="auto">
            <a:xfrm>
              <a:off x="4470604" y="6493901"/>
              <a:ext cx="299629" cy="25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38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Surface water as a resource in Ebbsfleet</a:t>
            </a:r>
            <a:endParaRPr lang="en-GB" sz="3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" y="1200125"/>
            <a:ext cx="6860771" cy="48620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97433" y="2211185"/>
            <a:ext cx="1729047" cy="8811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397433" y="4239491"/>
            <a:ext cx="2028305" cy="4239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97085" y="2211185"/>
            <a:ext cx="1693024" cy="43503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97085" y="3196100"/>
            <a:ext cx="1693024" cy="43503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317888" y="6439185"/>
            <a:ext cx="8508225" cy="369332"/>
            <a:chOff x="317888" y="6439185"/>
            <a:chExt cx="8508225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317888" y="6439185"/>
              <a:ext cx="8508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 smtClean="0">
                  <a:solidFill>
                    <a:srgbClr val="002060"/>
                  </a:solidFill>
                </a:rPr>
                <a:t>www.urbanfloodresilience.ac.uk</a:t>
              </a:r>
              <a:r>
                <a:rPr lang="en-GB" dirty="0" smtClean="0"/>
                <a:t>	               Urban Flood Resilience @BlueGreenCities</a:t>
              </a:r>
              <a:endParaRPr lang="en-GB" dirty="0"/>
            </a:p>
          </p:txBody>
        </p:sp>
        <p:pic>
          <p:nvPicPr>
            <p:cNvPr id="11" name="Picture 2" descr="https://pbs.twimg.com/profile_images/666407537084796928/YBGgi9B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27" b="78516" l="16211" r="853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9" t="18913" r="14048" b="19759"/>
            <a:stretch/>
          </p:blipFill>
          <p:spPr bwMode="auto">
            <a:xfrm>
              <a:off x="4470604" y="6493901"/>
              <a:ext cx="299629" cy="25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65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123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Interviews</a:t>
            </a:r>
            <a:endParaRPr lang="en-GB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192" y="1238596"/>
            <a:ext cx="44971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Paul Kent, Southern Water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Peter Nelson, Henley </a:t>
            </a:r>
            <a:r>
              <a:rPr lang="en-GB" dirty="0" err="1" smtClean="0"/>
              <a:t>Camland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Bronwyn </a:t>
            </a:r>
            <a:r>
              <a:rPr lang="en-GB" dirty="0" err="1" smtClean="0"/>
              <a:t>Buntine</a:t>
            </a:r>
            <a:r>
              <a:rPr lang="en-GB" dirty="0"/>
              <a:t>, KCC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Dave Brown, South East Rivers Trust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Simon Harrison, EDC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7888" y="6439185"/>
            <a:ext cx="8508225" cy="369332"/>
            <a:chOff x="317888" y="6439185"/>
            <a:chExt cx="8508225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317888" y="6439185"/>
              <a:ext cx="8508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 smtClean="0">
                  <a:solidFill>
                    <a:srgbClr val="002060"/>
                  </a:solidFill>
                </a:rPr>
                <a:t>www.urbanfloodresilience.ac.uk</a:t>
              </a:r>
              <a:r>
                <a:rPr lang="en-GB" dirty="0" smtClean="0"/>
                <a:t>	               Urban Flood Resilience @BlueGreenCities</a:t>
              </a:r>
              <a:endParaRPr lang="en-GB" dirty="0"/>
            </a:p>
          </p:txBody>
        </p:sp>
        <p:pic>
          <p:nvPicPr>
            <p:cNvPr id="6" name="Picture 2" descr="https://pbs.twimg.com/profile_images/666407537084796928/YBGgi9BO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727" b="78516" l="16211" r="853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9" t="18913" r="14048" b="19759"/>
            <a:stretch/>
          </p:blipFill>
          <p:spPr bwMode="auto">
            <a:xfrm>
              <a:off x="4470604" y="6493901"/>
              <a:ext cx="299629" cy="25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512" y="2374510"/>
            <a:ext cx="5816488" cy="397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8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123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Responsibilities</a:t>
            </a:r>
            <a:endParaRPr lang="en-GB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7888" y="6439185"/>
            <a:ext cx="8508225" cy="369332"/>
            <a:chOff x="317888" y="6439185"/>
            <a:chExt cx="8508225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317888" y="6439185"/>
              <a:ext cx="8508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 smtClean="0">
                  <a:solidFill>
                    <a:srgbClr val="002060"/>
                  </a:solidFill>
                </a:rPr>
                <a:t>www.urbanfloodresilience.ac.uk</a:t>
              </a:r>
              <a:r>
                <a:rPr lang="en-GB" dirty="0" smtClean="0"/>
                <a:t>	               Urban Flood Resilience @BlueGreenCities</a:t>
              </a:r>
              <a:endParaRPr lang="en-GB" dirty="0"/>
            </a:p>
          </p:txBody>
        </p:sp>
        <p:pic>
          <p:nvPicPr>
            <p:cNvPr id="5" name="Picture 2" descr="https://pbs.twimg.com/profile_images/666407537084796928/YBGgi9BO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727" b="78516" l="16211" r="853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9" t="18913" r="14048" b="19759"/>
            <a:stretch/>
          </p:blipFill>
          <p:spPr bwMode="auto">
            <a:xfrm>
              <a:off x="4470604" y="6493901"/>
              <a:ext cx="299629" cy="25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449034" y="1105878"/>
            <a:ext cx="8188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33% of Water </a:t>
            </a:r>
            <a:r>
              <a:rPr lang="en-GB" dirty="0" smtClean="0"/>
              <a:t>Supply and almost </a:t>
            </a:r>
            <a:r>
              <a:rPr lang="en-GB" dirty="0"/>
              <a:t>100% of </a:t>
            </a:r>
            <a:r>
              <a:rPr lang="en-GB" dirty="0" smtClean="0"/>
              <a:t>drainage falls within Southern Water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i.e. no overlap of jurisdiction areas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034" y="2197170"/>
            <a:ext cx="81887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Kent County Council is the lead local flood authority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Responsible  for ordinary water courses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Reasonable solutions  addressing “the right to connect” 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49033" y="3476268"/>
            <a:ext cx="8188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South East Rivers Trust is 1/50 Trusts responsible for 16 restoration projects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49032" y="4172896"/>
            <a:ext cx="8188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Ebbsfleet Development Corporation, planning authority set up by the government to speed up the delivery of up to 15,000 homes creating a 21</a:t>
            </a:r>
            <a:r>
              <a:rPr lang="en-GB" baseline="30000" dirty="0" smtClean="0"/>
              <a:t>st</a:t>
            </a:r>
            <a:r>
              <a:rPr lang="en-GB" dirty="0" smtClean="0"/>
              <a:t> century Garden City.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77610" y="5059719"/>
            <a:ext cx="8188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Developers, mixed ownership and contractor responsibilities in Ebbsfleet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0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123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Perceptions on Flood Risk</a:t>
            </a:r>
            <a:endParaRPr lang="en-GB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065" y="1048124"/>
            <a:ext cx="8047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Of our own make (two balancing </a:t>
            </a:r>
            <a:r>
              <a:rPr lang="en-GB" dirty="0" smtClean="0"/>
              <a:t>lakes)</a:t>
            </a:r>
          </a:p>
          <a:p>
            <a:pPr marL="285750" indent="-285750">
              <a:buFontTx/>
              <a:buChar char="-"/>
            </a:pPr>
            <a:r>
              <a:rPr lang="en-GB" dirty="0"/>
              <a:t>C</a:t>
            </a:r>
            <a:r>
              <a:rPr lang="en-GB" dirty="0" smtClean="0"/>
              <a:t>ontinuous </a:t>
            </a:r>
            <a:r>
              <a:rPr lang="en-GB" dirty="0"/>
              <a:t>need for pumping 100-240 L/s </a:t>
            </a:r>
            <a:r>
              <a:rPr lang="en-GB" dirty="0" smtClean="0"/>
              <a:t>pumping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No </a:t>
            </a:r>
            <a:r>
              <a:rPr lang="en-GB" dirty="0"/>
              <a:t>risk from river flooding (apart from </a:t>
            </a:r>
            <a:r>
              <a:rPr lang="en-GB" dirty="0" smtClean="0"/>
              <a:t>Peninsula) or surface flooding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17888" y="6439185"/>
            <a:ext cx="850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002060"/>
                </a:solidFill>
              </a:rPr>
              <a:t>www.urbanfloodresilience.ac.uk</a:t>
            </a:r>
            <a:r>
              <a:rPr lang="en-GB" dirty="0" smtClean="0"/>
              <a:t>	               Urban Flood Resilience @BlueGreenCities</a:t>
            </a:r>
            <a:endParaRPr lang="en-GB" dirty="0"/>
          </a:p>
        </p:txBody>
      </p:sp>
      <p:pic>
        <p:nvPicPr>
          <p:cNvPr id="7" name="Picture 2" descr="https://pbs.twimg.com/profile_images/666407537084796928/YBGgi9B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27" b="78516" l="16211" r="85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49" t="18913" r="14048" b="19759"/>
          <a:stretch/>
        </p:blipFill>
        <p:spPr bwMode="auto">
          <a:xfrm>
            <a:off x="4470604" y="6493901"/>
            <a:ext cx="299629" cy="25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3" y="3034146"/>
            <a:ext cx="4353865" cy="2771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53" y="3028253"/>
            <a:ext cx="4353865" cy="2771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8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123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Challenges</a:t>
            </a:r>
            <a:endParaRPr lang="en-GB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7888" y="6439185"/>
            <a:ext cx="8508225" cy="369332"/>
            <a:chOff x="317888" y="6439185"/>
            <a:chExt cx="8508225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317888" y="6439185"/>
              <a:ext cx="8508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 smtClean="0">
                  <a:solidFill>
                    <a:srgbClr val="002060"/>
                  </a:solidFill>
                </a:rPr>
                <a:t>www.urbanfloodresilience.ac.uk</a:t>
              </a:r>
              <a:r>
                <a:rPr lang="en-GB" dirty="0" smtClean="0"/>
                <a:t>	               Urban Flood Resilience @BlueGreenCities</a:t>
              </a:r>
              <a:endParaRPr lang="en-GB" dirty="0"/>
            </a:p>
          </p:txBody>
        </p:sp>
        <p:pic>
          <p:nvPicPr>
            <p:cNvPr id="5" name="Picture 2" descr="https://pbs.twimg.com/profile_images/666407537084796928/YBGgi9BO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727" b="78516" l="16211" r="853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9" t="18913" r="14048" b="19759"/>
            <a:stretch/>
          </p:blipFill>
          <p:spPr bwMode="auto">
            <a:xfrm>
              <a:off x="4470604" y="6493901"/>
              <a:ext cx="299629" cy="25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467314" y="5387738"/>
            <a:ext cx="7723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Many water companies operating: uncoordinated extractions and discharges</a:t>
            </a:r>
          </a:p>
          <a:p>
            <a:pPr marL="285750" indent="-285750">
              <a:buFontTx/>
              <a:buChar char="-"/>
            </a:pPr>
            <a:r>
              <a:rPr lang="en-GB" dirty="0"/>
              <a:t>Securing </a:t>
            </a:r>
            <a:r>
              <a:rPr lang="en-GB" dirty="0" smtClean="0"/>
              <a:t>funding </a:t>
            </a:r>
            <a:r>
              <a:rPr lang="en-GB" dirty="0"/>
              <a:t>after Brexit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104" y="2024738"/>
            <a:ext cx="3419709" cy="283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314" y="870576"/>
            <a:ext cx="80147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Wastewater drainage: planned sewer network and treatment plants will serve commercial and residential activities: </a:t>
            </a:r>
            <a:r>
              <a:rPr lang="en-GB" i="1" dirty="0"/>
              <a:t>no provision for the theme park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Options</a:t>
            </a:r>
            <a:r>
              <a:rPr lang="en-GB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Maximize (double) existing capacity (cater for 50,000 people)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Transfer flows to another plant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Build new treatment plant in the peninsula </a:t>
            </a:r>
            <a:endParaRPr lang="en-GB" dirty="0" smtClean="0"/>
          </a:p>
          <a:p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Recognising </a:t>
            </a:r>
            <a:r>
              <a:rPr lang="en-GB" dirty="0"/>
              <a:t>Ebbsfleet as a good place to live</a:t>
            </a:r>
            <a:r>
              <a:rPr lang="en-GB" dirty="0" smtClean="0"/>
              <a:t>.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Developing </a:t>
            </a:r>
            <a:r>
              <a:rPr lang="en-GB" dirty="0"/>
              <a:t>an identity of </a:t>
            </a:r>
            <a:r>
              <a:rPr lang="en-GB" dirty="0" smtClean="0"/>
              <a:t>Ebbsfleet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67314" y="3597629"/>
            <a:ext cx="71453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Reduce Flood Risk</a:t>
            </a:r>
          </a:p>
          <a:p>
            <a:r>
              <a:rPr lang="en-GB" dirty="0" smtClean="0"/>
              <a:t>-    Deal </a:t>
            </a:r>
            <a:r>
              <a:rPr lang="en-GB" dirty="0"/>
              <a:t>with combined systems and retrofits</a:t>
            </a:r>
          </a:p>
          <a:p>
            <a:r>
              <a:rPr lang="en-GB" dirty="0"/>
              <a:t>- </a:t>
            </a:r>
            <a:r>
              <a:rPr lang="en-GB" dirty="0" smtClean="0"/>
              <a:t>   Deal </a:t>
            </a:r>
            <a:r>
              <a:rPr lang="en-GB" dirty="0"/>
              <a:t>with growth</a:t>
            </a:r>
          </a:p>
          <a:p>
            <a:pPr marL="285750" indent="-285750">
              <a:buFontTx/>
              <a:buChar char="-"/>
            </a:pPr>
            <a:r>
              <a:rPr lang="en-GB" dirty="0"/>
              <a:t>Improve SUDS delivery by </a:t>
            </a:r>
            <a:r>
              <a:rPr lang="en-GB" dirty="0" smtClean="0"/>
              <a:t>developers (Water</a:t>
            </a:r>
            <a:r>
              <a:rPr lang="en-GB" dirty="0"/>
              <a:t>. People. Places</a:t>
            </a:r>
            <a:r>
              <a:rPr lang="en-GB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GB" dirty="0" err="1"/>
              <a:t>SuDS</a:t>
            </a:r>
            <a:r>
              <a:rPr lang="en-GB" dirty="0"/>
              <a:t> cost, maintenance and adoption</a:t>
            </a:r>
          </a:p>
          <a:p>
            <a:pPr marL="285750" indent="-285750">
              <a:buFontTx/>
              <a:buChar char="-"/>
            </a:pPr>
            <a:r>
              <a:rPr lang="en-GB" dirty="0"/>
              <a:t>Better integration between water and landscape engineers</a:t>
            </a:r>
          </a:p>
          <a:p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56953" y="2651232"/>
            <a:ext cx="4771505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559725" y="3452024"/>
            <a:ext cx="4771505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562496" y="5341787"/>
            <a:ext cx="4771505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1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123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Uncertainties</a:t>
            </a:r>
            <a:endParaRPr lang="en-GB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7888" y="6439185"/>
            <a:ext cx="8508225" cy="369332"/>
            <a:chOff x="317888" y="6439185"/>
            <a:chExt cx="8508225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317888" y="6439185"/>
              <a:ext cx="8508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 smtClean="0">
                  <a:solidFill>
                    <a:srgbClr val="002060"/>
                  </a:solidFill>
                </a:rPr>
                <a:t>www.urbanfloodresilience.ac.uk</a:t>
              </a:r>
              <a:r>
                <a:rPr lang="en-GB" dirty="0" smtClean="0"/>
                <a:t>	               Urban Flood Resilience @BlueGreenCities</a:t>
              </a:r>
              <a:endParaRPr lang="en-GB" dirty="0"/>
            </a:p>
          </p:txBody>
        </p:sp>
        <p:pic>
          <p:nvPicPr>
            <p:cNvPr id="5" name="Picture 2" descr="https://pbs.twimg.com/profile_images/666407537084796928/YBGgi9BO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727" b="78516" l="16211" r="853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9" t="18913" r="14048" b="19759"/>
            <a:stretch/>
          </p:blipFill>
          <p:spPr bwMode="auto">
            <a:xfrm>
              <a:off x="4470604" y="6493901"/>
              <a:ext cx="299629" cy="25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317887" y="1096773"/>
            <a:ext cx="8231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Population growth: once development is completed there will be more certainty</a:t>
            </a:r>
          </a:p>
          <a:p>
            <a:pPr marL="285750" indent="-285750">
              <a:buFontTx/>
              <a:buChar char="-"/>
            </a:pPr>
            <a:r>
              <a:rPr lang="en-GB" dirty="0"/>
              <a:t>Climate change: does the 20% rule guarantee flood protection during extreme summer events? Is BG a good option in this context?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887" y="2356472"/>
            <a:ext cx="7008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Parking area in </a:t>
            </a:r>
            <a:r>
              <a:rPr lang="en-GB" dirty="0" err="1"/>
              <a:t>Ebbsfleet</a:t>
            </a:r>
            <a:r>
              <a:rPr lang="en-GB" dirty="0"/>
              <a:t> and commercial sites</a:t>
            </a:r>
          </a:p>
          <a:p>
            <a:pPr marL="285750" indent="-285750">
              <a:buFontTx/>
              <a:buChar char="-"/>
            </a:pPr>
            <a:r>
              <a:rPr lang="en-GB" dirty="0"/>
              <a:t>Traffic management around the development area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55" y="3429000"/>
            <a:ext cx="5161945" cy="289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84389" y="2218109"/>
            <a:ext cx="4771505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0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123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River </a:t>
            </a:r>
            <a:r>
              <a:rPr lang="en-GB" sz="32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Ebbsfleet</a:t>
            </a:r>
            <a:endParaRPr lang="en-GB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930" y="104882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Chalk river </a:t>
            </a:r>
          </a:p>
          <a:p>
            <a:pPr marL="285750" indent="-285750">
              <a:buFontTx/>
              <a:buChar char="-"/>
            </a:pPr>
            <a:r>
              <a:rPr lang="en-GB" dirty="0"/>
              <a:t>Source depleted</a:t>
            </a:r>
          </a:p>
          <a:p>
            <a:pPr marL="285750" indent="-285750">
              <a:buFontTx/>
              <a:buChar char="-"/>
            </a:pPr>
            <a:r>
              <a:rPr lang="en-GB" dirty="0"/>
              <a:t>Significant cost to restore</a:t>
            </a:r>
          </a:p>
          <a:p>
            <a:pPr marL="285750" indent="-285750">
              <a:buFontTx/>
              <a:buChar char="-"/>
            </a:pPr>
            <a:r>
              <a:rPr lang="en-GB" dirty="0"/>
              <a:t>Funding mostly available for WFD bodies 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75931" y="2178497"/>
            <a:ext cx="8389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BG solution for overland flow towards </a:t>
            </a:r>
            <a:r>
              <a:rPr lang="en-GB" dirty="0" err="1"/>
              <a:t>Ebbsfleet</a:t>
            </a:r>
            <a:r>
              <a:rPr lang="en-GB" dirty="0"/>
              <a:t> River (</a:t>
            </a:r>
            <a:r>
              <a:rPr lang="en-GB" dirty="0" err="1"/>
              <a:t>Cressfield</a:t>
            </a:r>
            <a:r>
              <a:rPr lang="en-GB" dirty="0"/>
              <a:t> – Station South)</a:t>
            </a:r>
          </a:p>
        </p:txBody>
      </p:sp>
      <p:pic>
        <p:nvPicPr>
          <p:cNvPr id="5" name="Picture 2" descr="https://upload.wikimedia.org/wikipedia/commons/c/c6/EbbsfleetRiver8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558" y="3591499"/>
            <a:ext cx="3649442" cy="273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7888" y="6439185"/>
            <a:ext cx="850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002060"/>
                </a:solidFill>
              </a:rPr>
              <a:t>www.urbanfloodresilience.ac.uk</a:t>
            </a:r>
            <a:r>
              <a:rPr lang="en-GB" dirty="0" smtClean="0"/>
              <a:t>	               Urban Flood Resilience @BlueGreenCities</a:t>
            </a:r>
            <a:endParaRPr lang="en-GB" dirty="0"/>
          </a:p>
        </p:txBody>
      </p:sp>
      <p:pic>
        <p:nvPicPr>
          <p:cNvPr id="7" name="Picture 2" descr="https://pbs.twimg.com/profile_images/666407537084796928/YBGgi9B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27" b="78516" l="16211" r="85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49" t="18913" r="14048" b="19759"/>
          <a:stretch/>
        </p:blipFill>
        <p:spPr bwMode="auto">
          <a:xfrm>
            <a:off x="4470604" y="6493901"/>
            <a:ext cx="299629" cy="25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5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2963</TotalTime>
  <Words>724</Words>
  <Application>Microsoft Office PowerPoint</Application>
  <PresentationFormat>On-screen Show (4:3)</PresentationFormat>
  <Paragraphs>122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Nottingham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O'donnell Emily</dc:creator>
  <cp:lastModifiedBy>O'donnell Emily</cp:lastModifiedBy>
  <cp:revision>133</cp:revision>
  <dcterms:created xsi:type="dcterms:W3CDTF">2016-10-12T10:16:24Z</dcterms:created>
  <dcterms:modified xsi:type="dcterms:W3CDTF">2017-05-11T11:45:12Z</dcterms:modified>
</cp:coreProperties>
</file>