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1"/>
  </p:sldMasterIdLst>
  <p:notesMasterIdLst>
    <p:notesMasterId r:id="rId22"/>
  </p:notesMasterIdLst>
  <p:sldIdLst>
    <p:sldId id="284" r:id="rId2"/>
    <p:sldId id="324" r:id="rId3"/>
    <p:sldId id="322" r:id="rId4"/>
    <p:sldId id="286" r:id="rId5"/>
    <p:sldId id="287" r:id="rId6"/>
    <p:sldId id="310" r:id="rId7"/>
    <p:sldId id="332" r:id="rId8"/>
    <p:sldId id="292" r:id="rId9"/>
    <p:sldId id="295" r:id="rId10"/>
    <p:sldId id="326" r:id="rId11"/>
    <p:sldId id="289" r:id="rId12"/>
    <p:sldId id="331" r:id="rId13"/>
    <p:sldId id="305" r:id="rId14"/>
    <p:sldId id="334" r:id="rId15"/>
    <p:sldId id="335" r:id="rId16"/>
    <p:sldId id="333" r:id="rId17"/>
    <p:sldId id="327" r:id="rId18"/>
    <p:sldId id="314" r:id="rId19"/>
    <p:sldId id="320" r:id="rId20"/>
    <p:sldId id="336" r:id="rId21"/>
  </p:sldIdLst>
  <p:sldSz cx="9144000" cy="6858000" type="screen4x3"/>
  <p:notesSz cx="6881813" cy="97107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FF99"/>
    <a:srgbClr val="6699FF"/>
    <a:srgbClr val="99CCFF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47" autoAdjust="0"/>
    <p:restoredTop sz="51526" autoAdjust="0"/>
  </p:normalViewPr>
  <p:slideViewPr>
    <p:cSldViewPr snapToGrid="0">
      <p:cViewPr varScale="1">
        <p:scale>
          <a:sx n="38" d="100"/>
          <a:sy n="38" d="100"/>
        </p:scale>
        <p:origin x="2376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gzel\Desktop\NWL%20multiple%20benefits%202016\Community%20surveys\Wingrove%20survey%20dat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gzel\Desktop\NWL%20multiple%20benefits%202016\Community%20surveys\Wingrove%20survey%20dat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gzel\Desktop\NWL%20multiple%20benefits%202016\Community%20surveys\Wingrove%20survey%20dat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gzel\Desktop\NWL%20multiple%20benefits%202016\Community%20surveys\Wingrove%20survey%20data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gzel\Desktop\NWL%20multiple%20benefits%202016\Community%20surveys\Wingrove%20survey%20data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gzel\Desktop\NWL%20multiple%20benefits%202016\Community%20surveys\Wingrove%20survey%20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5">
                <a:lumMod val="75000"/>
              </a:schemeClr>
            </a:solidFill>
          </c:spPr>
          <c:invertIfNegative val="0"/>
          <c:cat>
            <c:strRef>
              <c:f>'Local environment'!$C$3:$G$3</c:f>
              <c:strCache>
                <c:ptCount val="5"/>
                <c:pt idx="0">
                  <c:v>Strongly agree</c:v>
                </c:pt>
                <c:pt idx="1">
                  <c:v>Agree</c:v>
                </c:pt>
                <c:pt idx="2">
                  <c:v>Uncertain</c:v>
                </c:pt>
                <c:pt idx="3">
                  <c:v>Disagree</c:v>
                </c:pt>
                <c:pt idx="4">
                  <c:v>Strongly disagree</c:v>
                </c:pt>
              </c:strCache>
            </c:strRef>
          </c:cat>
          <c:val>
            <c:numRef>
              <c:f>'Permeable paving'!$I$4:$M$4</c:f>
              <c:numCache>
                <c:formatCode>0.0</c:formatCode>
                <c:ptCount val="5"/>
                <c:pt idx="0">
                  <c:v>10</c:v>
                </c:pt>
                <c:pt idx="1">
                  <c:v>51.2</c:v>
                </c:pt>
                <c:pt idx="2">
                  <c:v>28.599999999999998</c:v>
                </c:pt>
                <c:pt idx="3">
                  <c:v>9.6</c:v>
                </c:pt>
                <c:pt idx="4">
                  <c:v>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4931856"/>
        <c:axId val="224932640"/>
      </c:barChart>
      <c:catAx>
        <c:axId val="2249318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24932640"/>
        <c:crosses val="autoZero"/>
        <c:auto val="1"/>
        <c:lblAlgn val="ctr"/>
        <c:lblOffset val="100"/>
        <c:noMultiLvlLbl val="0"/>
      </c:catAx>
      <c:valAx>
        <c:axId val="224932640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crossAx val="22493185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cat>
            <c:strRef>
              <c:f>'Local environment'!$C$3:$G$3</c:f>
              <c:strCache>
                <c:ptCount val="5"/>
                <c:pt idx="0">
                  <c:v>Strongly agree</c:v>
                </c:pt>
                <c:pt idx="1">
                  <c:v>Agree</c:v>
                </c:pt>
                <c:pt idx="2">
                  <c:v>Uncertain</c:v>
                </c:pt>
                <c:pt idx="3">
                  <c:v>Disagree</c:v>
                </c:pt>
                <c:pt idx="4">
                  <c:v>Strongly disagree</c:v>
                </c:pt>
              </c:strCache>
            </c:strRef>
          </c:cat>
          <c:val>
            <c:numRef>
              <c:f>'Permeable paving'!$I$6:$M$6</c:f>
              <c:numCache>
                <c:formatCode>0.0</c:formatCode>
                <c:ptCount val="5"/>
                <c:pt idx="0">
                  <c:v>8.4</c:v>
                </c:pt>
                <c:pt idx="1">
                  <c:v>57.999999999999993</c:v>
                </c:pt>
                <c:pt idx="2">
                  <c:v>15.4</c:v>
                </c:pt>
                <c:pt idx="3">
                  <c:v>17</c:v>
                </c:pt>
                <c:pt idx="4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4930680"/>
        <c:axId val="224929504"/>
      </c:barChart>
      <c:catAx>
        <c:axId val="2249306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24929504"/>
        <c:crosses val="autoZero"/>
        <c:auto val="1"/>
        <c:lblAlgn val="ctr"/>
        <c:lblOffset val="100"/>
        <c:noMultiLvlLbl val="0"/>
      </c:catAx>
      <c:valAx>
        <c:axId val="224929504"/>
        <c:scaling>
          <c:orientation val="minMax"/>
          <c:max val="60"/>
        </c:scaling>
        <c:delete val="0"/>
        <c:axPos val="l"/>
        <c:numFmt formatCode="0" sourceLinked="0"/>
        <c:majorTickMark val="out"/>
        <c:minorTickMark val="none"/>
        <c:tickLblPos val="nextTo"/>
        <c:crossAx val="22493068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3300"/>
            </a:solidFill>
          </c:spPr>
          <c:invertIfNegative val="0"/>
          <c:cat>
            <c:strRef>
              <c:f>'Local environment'!$C$3:$G$3</c:f>
              <c:strCache>
                <c:ptCount val="5"/>
                <c:pt idx="0">
                  <c:v>Strongly agree</c:v>
                </c:pt>
                <c:pt idx="1">
                  <c:v>Agree</c:v>
                </c:pt>
                <c:pt idx="2">
                  <c:v>Uncertain</c:v>
                </c:pt>
                <c:pt idx="3">
                  <c:v>Disagree</c:v>
                </c:pt>
                <c:pt idx="4">
                  <c:v>Strongly disagree</c:v>
                </c:pt>
              </c:strCache>
            </c:strRef>
          </c:cat>
          <c:val>
            <c:numRef>
              <c:f>'Permeable paving'!$I$21:$M$21</c:f>
              <c:numCache>
                <c:formatCode>0.0</c:formatCode>
                <c:ptCount val="5"/>
                <c:pt idx="0">
                  <c:v>2.1999999999999997</c:v>
                </c:pt>
                <c:pt idx="1">
                  <c:v>27.6</c:v>
                </c:pt>
                <c:pt idx="2">
                  <c:v>40.400000000000006</c:v>
                </c:pt>
                <c:pt idx="3">
                  <c:v>15.2</c:v>
                </c:pt>
                <c:pt idx="4">
                  <c:v>14.6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4928720"/>
        <c:axId val="224929112"/>
      </c:barChart>
      <c:catAx>
        <c:axId val="2249287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24929112"/>
        <c:crosses val="autoZero"/>
        <c:auto val="1"/>
        <c:lblAlgn val="ctr"/>
        <c:lblOffset val="100"/>
        <c:noMultiLvlLbl val="0"/>
      </c:catAx>
      <c:valAx>
        <c:axId val="224929112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crossAx val="22492872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9900"/>
            </a:solidFill>
          </c:spPr>
          <c:invertIfNegative val="0"/>
          <c:cat>
            <c:strRef>
              <c:f>'Local environment'!$C$3:$G$3</c:f>
              <c:strCache>
                <c:ptCount val="5"/>
                <c:pt idx="0">
                  <c:v>Strongly agree</c:v>
                </c:pt>
                <c:pt idx="1">
                  <c:v>Agree</c:v>
                </c:pt>
                <c:pt idx="2">
                  <c:v>Uncertain</c:v>
                </c:pt>
                <c:pt idx="3">
                  <c:v>Disagree</c:v>
                </c:pt>
                <c:pt idx="4">
                  <c:v>Strongly disagree</c:v>
                </c:pt>
              </c:strCache>
            </c:strRef>
          </c:cat>
          <c:val>
            <c:numRef>
              <c:f>'Permeable paving'!$I$22:$M$22</c:f>
              <c:numCache>
                <c:formatCode>0.0</c:formatCode>
                <c:ptCount val="5"/>
                <c:pt idx="0">
                  <c:v>3.5999999999999996</c:v>
                </c:pt>
                <c:pt idx="1">
                  <c:v>37.200000000000003</c:v>
                </c:pt>
                <c:pt idx="2">
                  <c:v>33.6</c:v>
                </c:pt>
                <c:pt idx="3">
                  <c:v>15</c:v>
                </c:pt>
                <c:pt idx="4">
                  <c:v>10.6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4928328"/>
        <c:axId val="224931072"/>
      </c:barChart>
      <c:catAx>
        <c:axId val="2249283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24931072"/>
        <c:crosses val="autoZero"/>
        <c:auto val="1"/>
        <c:lblAlgn val="ctr"/>
        <c:lblOffset val="100"/>
        <c:noMultiLvlLbl val="0"/>
      </c:catAx>
      <c:valAx>
        <c:axId val="224931072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crossAx val="22492832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7127840"/>
        <c:axId val="207128232"/>
      </c:barChart>
      <c:catAx>
        <c:axId val="207127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07128232"/>
        <c:crosses val="autoZero"/>
        <c:auto val="1"/>
        <c:lblAlgn val="ctr"/>
        <c:lblOffset val="100"/>
        <c:noMultiLvlLbl val="0"/>
      </c:catAx>
      <c:valAx>
        <c:axId val="207128232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crossAx val="20712784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7127448"/>
        <c:axId val="207129800"/>
      </c:barChart>
      <c:catAx>
        <c:axId val="2071274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07129800"/>
        <c:crosses val="autoZero"/>
        <c:auto val="1"/>
        <c:lblAlgn val="ctr"/>
        <c:lblOffset val="100"/>
        <c:noMultiLvlLbl val="0"/>
      </c:catAx>
      <c:valAx>
        <c:axId val="207129800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crossAx val="20712744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BA1E5F-EADC-4FCA-B371-3FCD047A8029}" type="doc">
      <dgm:prSet loTypeId="urn:microsoft.com/office/officeart/2005/8/layout/radial1" loCatId="cycle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GB"/>
        </a:p>
      </dgm:t>
    </dgm:pt>
    <dgm:pt modelId="{5971F5F7-385A-4954-A96A-A9C8A4A848E2}">
      <dgm:prSet phldrT="[Text]" custT="1"/>
      <dgm:spPr/>
      <dgm:t>
        <a:bodyPr/>
        <a:lstStyle/>
        <a:p>
          <a:r>
            <a:rPr lang="en-GB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Socio-political</a:t>
          </a:r>
          <a:endParaRPr lang="en-GB" sz="2600" b="1" baseline="-25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8B44EDD-865B-4030-9250-291466385F63}" type="parTrans" cxnId="{40D9A273-B846-48F1-97A2-F06B80948FFE}">
      <dgm:prSet/>
      <dgm:spPr/>
      <dgm:t>
        <a:bodyPr/>
        <a:lstStyle/>
        <a:p>
          <a:endParaRPr lang="en-GB" sz="1800">
            <a:solidFill>
              <a:sysClr val="windowText" lastClr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F38B290-CA17-41BF-AE04-88752D386B9A}" type="sibTrans" cxnId="{40D9A273-B846-48F1-97A2-F06B80948FFE}">
      <dgm:prSet/>
      <dgm:spPr/>
      <dgm:t>
        <a:bodyPr/>
        <a:lstStyle/>
        <a:p>
          <a:endParaRPr lang="en-GB" sz="1800">
            <a:solidFill>
              <a:sysClr val="windowText" lastClr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C7162C8-6243-4F9D-ADC9-B1B206D5AE35}">
      <dgm:prSet phldrT="[Text]" custT="1"/>
      <dgm:spPr/>
      <dgm:t>
        <a:bodyPr/>
        <a:lstStyle/>
        <a:p>
          <a:r>
            <a:rPr lang="en-GB" sz="1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Legislation, regulations</a:t>
          </a:r>
          <a:endParaRPr lang="en-GB" sz="15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F8DD2D3-0E8E-4C65-99AD-498C1B610233}" type="sibTrans" cxnId="{88063D6A-CB4A-4680-954D-B7400E1AF9D8}">
      <dgm:prSet/>
      <dgm:spPr/>
      <dgm:t>
        <a:bodyPr/>
        <a:lstStyle/>
        <a:p>
          <a:endParaRPr lang="en-GB" sz="1800">
            <a:solidFill>
              <a:sysClr val="windowText" lastClr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521D699-0DB4-450F-BD36-F7136A86592C}" type="parTrans" cxnId="{88063D6A-CB4A-4680-954D-B7400E1AF9D8}">
      <dgm:prSet custT="1"/>
      <dgm:spPr/>
      <dgm:t>
        <a:bodyPr/>
        <a:lstStyle/>
        <a:p>
          <a:endParaRPr lang="en-GB" sz="1500" dirty="0">
            <a:solidFill>
              <a:sysClr val="windowText" lastClr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375197E-6EC7-4353-8990-C9514B2A618F}">
      <dgm:prSet custT="1"/>
      <dgm:spPr/>
      <dgm:t>
        <a:bodyPr/>
        <a:lstStyle/>
        <a:p>
          <a:r>
            <a:rPr lang="en-GB" sz="1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Adoption of assets</a:t>
          </a:r>
          <a:endParaRPr lang="en-GB" sz="15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0F6B4F-862D-4813-80B4-D582002E9BB2}" type="sibTrans" cxnId="{A7BB80DE-547D-4AF5-B622-6F185442086E}">
      <dgm:prSet/>
      <dgm:spPr/>
      <dgm:t>
        <a:bodyPr/>
        <a:lstStyle/>
        <a:p>
          <a:endParaRPr lang="en-GB" sz="1800">
            <a:solidFill>
              <a:sysClr val="windowText" lastClr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5B3C394-8AE0-403F-A68B-2383CFAB0134}" type="parTrans" cxnId="{A7BB80DE-547D-4AF5-B622-6F185442086E}">
      <dgm:prSet custT="1"/>
      <dgm:spPr/>
      <dgm:t>
        <a:bodyPr/>
        <a:lstStyle/>
        <a:p>
          <a:endParaRPr lang="en-GB" sz="1500" dirty="0">
            <a:solidFill>
              <a:sysClr val="windowText" lastClr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D9B2F47-B1D6-4B61-B3C0-7898C7538CE2}">
      <dgm:prSet custT="1"/>
      <dgm:spPr/>
      <dgm:t>
        <a:bodyPr/>
        <a:lstStyle/>
        <a:p>
          <a:r>
            <a:rPr lang="en-GB" sz="1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Lack of knowledge</a:t>
          </a:r>
          <a:endParaRPr lang="en-GB" sz="15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5FEE63-EF27-46A5-BB4F-5F465B81B5F4}" type="sibTrans" cxnId="{E2A770FF-6169-4548-B565-DFA159AF893A}">
      <dgm:prSet/>
      <dgm:spPr/>
      <dgm:t>
        <a:bodyPr/>
        <a:lstStyle/>
        <a:p>
          <a:endParaRPr lang="en-GB" sz="1800">
            <a:solidFill>
              <a:sysClr val="windowText" lastClr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4108B9-C059-40F7-8F01-941C31DC4A9F}" type="parTrans" cxnId="{E2A770FF-6169-4548-B565-DFA159AF893A}">
      <dgm:prSet custT="1"/>
      <dgm:spPr/>
      <dgm:t>
        <a:bodyPr/>
        <a:lstStyle/>
        <a:p>
          <a:endParaRPr lang="en-GB" sz="1500" dirty="0">
            <a:solidFill>
              <a:sysClr val="windowText" lastClr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7FC3AA6-F862-401B-B52D-9237257F5587}">
      <dgm:prSet phldrT="[Text]" custT="1"/>
      <dgm:spPr/>
      <dgm:t>
        <a:bodyPr/>
        <a:lstStyle/>
        <a:p>
          <a:r>
            <a:rPr lang="en-GB" sz="1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Ineffective communi-cation</a:t>
          </a:r>
          <a:endParaRPr lang="en-GB" sz="15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B16F519-803C-4805-86E1-8882B595AD4F}" type="sibTrans" cxnId="{D0380662-A3C8-4E09-9DCB-1456E30B261F}">
      <dgm:prSet/>
      <dgm:spPr/>
      <dgm:t>
        <a:bodyPr/>
        <a:lstStyle/>
        <a:p>
          <a:endParaRPr lang="en-GB" sz="1800">
            <a:solidFill>
              <a:sysClr val="windowText" lastClr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BF2BE12-FF6E-48D2-B7D2-9AA4FD0F4C34}" type="parTrans" cxnId="{D0380662-A3C8-4E09-9DCB-1456E30B261F}">
      <dgm:prSet custT="1"/>
      <dgm:spPr/>
      <dgm:t>
        <a:bodyPr/>
        <a:lstStyle/>
        <a:p>
          <a:endParaRPr lang="en-GB" sz="1500" dirty="0">
            <a:solidFill>
              <a:sysClr val="windowText" lastClr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3B15C7-540F-4365-AA6F-E5EC8C22EEC0}">
      <dgm:prSet phldrT="[Text]" custT="1"/>
      <dgm:spPr/>
      <dgm:t>
        <a:bodyPr/>
        <a:lstStyle/>
        <a:p>
          <a:r>
            <a:rPr lang="en-GB" sz="1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‘Novelty’</a:t>
          </a:r>
          <a:endParaRPr lang="en-GB" sz="15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0EFDCB-9146-4D7C-A286-49AA4D6C5967}" type="sibTrans" cxnId="{CE90096E-64FC-4FBA-82CE-30EAF7F7C5AF}">
      <dgm:prSet/>
      <dgm:spPr/>
      <dgm:t>
        <a:bodyPr/>
        <a:lstStyle/>
        <a:p>
          <a:endParaRPr lang="en-GB" sz="1800">
            <a:solidFill>
              <a:sysClr val="windowText" lastClr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CA2528-A9F9-487D-8DE5-64394146AA8E}" type="parTrans" cxnId="{CE90096E-64FC-4FBA-82CE-30EAF7F7C5AF}">
      <dgm:prSet custT="1"/>
      <dgm:spPr/>
      <dgm:t>
        <a:bodyPr/>
        <a:lstStyle/>
        <a:p>
          <a:endParaRPr lang="en-GB" sz="1500" dirty="0">
            <a:solidFill>
              <a:sysClr val="windowText" lastClr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1963D23-1CCC-43D7-8444-93B9279AF357}">
      <dgm:prSet/>
      <dgm:spPr/>
      <dgm:t>
        <a:bodyPr/>
        <a:lstStyle/>
        <a:p>
          <a:endParaRPr lang="en-GB" sz="15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C0AAC02-48C8-4873-BB9E-2C5720BBF100}" type="parTrans" cxnId="{BD63DE3D-CA65-4A0C-8C42-9B888376ED6C}">
      <dgm:prSet/>
      <dgm:spPr/>
      <dgm:t>
        <a:bodyPr/>
        <a:lstStyle/>
        <a:p>
          <a:endParaRPr lang="en-GB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BC8693-0F8D-48B4-95F1-C7CE3F0DB4B6}" type="sibTrans" cxnId="{BD63DE3D-CA65-4A0C-8C42-9B888376ED6C}">
      <dgm:prSet/>
      <dgm:spPr/>
      <dgm:t>
        <a:bodyPr/>
        <a:lstStyle/>
        <a:p>
          <a:endParaRPr lang="en-GB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3846BB8-0157-4639-AE7F-247A57BC8D94}">
      <dgm:prSet custT="1"/>
      <dgm:spPr/>
      <dgm:t>
        <a:bodyPr/>
        <a:lstStyle/>
        <a:p>
          <a:r>
            <a:rPr lang="en-GB" sz="1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Issues with partnership working</a:t>
          </a:r>
          <a:endParaRPr lang="en-GB" sz="15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97ED2C1-F320-4D51-B792-81C71A2F25D5}" type="parTrans" cxnId="{044D944D-9F26-4A94-99C6-AF74CB45F916}">
      <dgm:prSet custT="1"/>
      <dgm:spPr/>
      <dgm:t>
        <a:bodyPr/>
        <a:lstStyle/>
        <a:p>
          <a:endParaRPr lang="en-GB" sz="15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30840AB-9CC1-4499-BCE4-71A720A57B30}" type="sibTrans" cxnId="{044D944D-9F26-4A94-99C6-AF74CB45F916}">
      <dgm:prSet/>
      <dgm:spPr/>
      <dgm:t>
        <a:bodyPr/>
        <a:lstStyle/>
        <a:p>
          <a:endParaRPr lang="en-GB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F360AA0-749B-4385-9D9E-A3EBE769ED87}">
      <dgm:prSet custT="1"/>
      <dgm:spPr/>
      <dgm:t>
        <a:bodyPr/>
        <a:lstStyle/>
        <a:p>
          <a:r>
            <a:rPr lang="en-GB" sz="1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Funding and costs</a:t>
          </a:r>
          <a:endParaRPr lang="en-GB" sz="15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FA85E7D-29BA-419D-9675-9B89604B8380}" type="parTrans" cxnId="{D1B50FBD-FF45-449B-91CF-9E074B8F670E}">
      <dgm:prSet custT="1"/>
      <dgm:spPr/>
      <dgm:t>
        <a:bodyPr/>
        <a:lstStyle/>
        <a:p>
          <a:endParaRPr lang="en-GB" sz="15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E3235E-5D00-4900-8AF5-E5E7DE06EE6F}" type="sibTrans" cxnId="{D1B50FBD-FF45-449B-91CF-9E074B8F670E}">
      <dgm:prSet/>
      <dgm:spPr/>
      <dgm:t>
        <a:bodyPr/>
        <a:lstStyle/>
        <a:p>
          <a:endParaRPr lang="en-GB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9CF4942-5F39-4DE4-91DB-FF8908E78A35}">
      <dgm:prSet custT="1"/>
      <dgm:spPr/>
      <dgm:t>
        <a:bodyPr/>
        <a:lstStyle/>
        <a:p>
          <a:r>
            <a:rPr lang="en-GB" sz="1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Culture, public perception</a:t>
          </a:r>
          <a:endParaRPr lang="en-GB" sz="15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1A2928E-CE58-48FB-B883-0FEE0153A843}" type="parTrans" cxnId="{E5590E46-2F1B-464F-9A7B-29F640E1D6D0}">
      <dgm:prSet custT="1"/>
      <dgm:spPr/>
      <dgm:t>
        <a:bodyPr/>
        <a:lstStyle/>
        <a:p>
          <a:endParaRPr lang="en-GB" sz="15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68C649A-DB2C-407D-8D32-3E4E916763FB}" type="sibTrans" cxnId="{E5590E46-2F1B-464F-9A7B-29F640E1D6D0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C3000F6-DB3E-4B88-BEA3-07B3AC80F07D}">
      <dgm:prSet custT="1"/>
      <dgm:spPr/>
      <dgm:t>
        <a:bodyPr/>
        <a:lstStyle/>
        <a:p>
          <a:r>
            <a:rPr lang="en-GB" sz="1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Identifying multiple benefits</a:t>
          </a:r>
          <a:endParaRPr lang="en-GB" sz="15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32AD17-4B79-488F-9B0E-81CB7C1F0D2B}" type="parTrans" cxnId="{1CEE6F57-FC61-4956-830B-5BE1E07F4738}">
      <dgm:prSet custT="1"/>
      <dgm:spPr/>
      <dgm:t>
        <a:bodyPr/>
        <a:lstStyle/>
        <a:p>
          <a:endParaRPr lang="en-GB" sz="15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5C3429-0EF6-40B8-BB51-BF6F541A1889}" type="sibTrans" cxnId="{1CEE6F57-FC61-4956-830B-5BE1E07F4738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E7712B-AF1C-41F4-BA12-D3F0C425493B}">
      <dgm:prSet custT="1"/>
      <dgm:spPr/>
      <dgm:t>
        <a:bodyPr/>
        <a:lstStyle/>
        <a:p>
          <a:r>
            <a:rPr lang="en-GB" sz="1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Competing priorities</a:t>
          </a:r>
          <a:endParaRPr lang="en-GB" sz="15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7952F4E-6539-4B4C-98BA-55B3B9F210DF}" type="parTrans" cxnId="{16EF4F17-5F3B-4D49-A4BC-E8057BA3CB66}">
      <dgm:prSet custT="1"/>
      <dgm:spPr/>
      <dgm:t>
        <a:bodyPr/>
        <a:lstStyle/>
        <a:p>
          <a:endParaRPr lang="en-GB" sz="15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BA2589-635C-49C6-80FC-5781E9084234}" type="sibTrans" cxnId="{16EF4F17-5F3B-4D49-A4BC-E8057BA3CB66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A857B2-1102-4066-9AEE-F6CEF7B895FB}" type="pres">
      <dgm:prSet presAssocID="{F9BA1E5F-EADC-4FCA-B371-3FCD047A802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384421D-638B-409B-9A0A-D2B67FC28B97}" type="pres">
      <dgm:prSet presAssocID="{5971F5F7-385A-4954-A96A-A9C8A4A848E2}" presName="centerShape" presStyleLbl="node0" presStyleIdx="0" presStyleCnt="1" custScaleX="130143"/>
      <dgm:spPr/>
      <dgm:t>
        <a:bodyPr/>
        <a:lstStyle/>
        <a:p>
          <a:endParaRPr lang="en-GB"/>
        </a:p>
      </dgm:t>
    </dgm:pt>
    <dgm:pt modelId="{EF464353-3D05-421E-9333-7D8AC2460FB4}" type="pres">
      <dgm:prSet presAssocID="{4ECA2528-A9F9-487D-8DE5-64394146AA8E}" presName="Name9" presStyleLbl="parChTrans1D2" presStyleIdx="0" presStyleCnt="10"/>
      <dgm:spPr/>
      <dgm:t>
        <a:bodyPr/>
        <a:lstStyle/>
        <a:p>
          <a:endParaRPr lang="en-GB"/>
        </a:p>
      </dgm:t>
    </dgm:pt>
    <dgm:pt modelId="{50C7FB3D-84C4-4B54-9135-6C0641F8F6D0}" type="pres">
      <dgm:prSet presAssocID="{4ECA2528-A9F9-487D-8DE5-64394146AA8E}" presName="connTx" presStyleLbl="parChTrans1D2" presStyleIdx="0" presStyleCnt="10"/>
      <dgm:spPr/>
      <dgm:t>
        <a:bodyPr/>
        <a:lstStyle/>
        <a:p>
          <a:endParaRPr lang="en-GB"/>
        </a:p>
      </dgm:t>
    </dgm:pt>
    <dgm:pt modelId="{A41046A3-96EB-46CD-9144-AC570618F7E7}" type="pres">
      <dgm:prSet presAssocID="{8C3B15C7-540F-4365-AA6F-E5EC8C22EEC0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FE8A79C-AF38-4618-BB50-5B1AB6834AD8}" type="pres">
      <dgm:prSet presAssocID="{884108B9-C059-40F7-8F01-941C31DC4A9F}" presName="Name9" presStyleLbl="parChTrans1D2" presStyleIdx="1" presStyleCnt="10"/>
      <dgm:spPr/>
      <dgm:t>
        <a:bodyPr/>
        <a:lstStyle/>
        <a:p>
          <a:endParaRPr lang="en-GB"/>
        </a:p>
      </dgm:t>
    </dgm:pt>
    <dgm:pt modelId="{A898BDAA-0302-4C17-98EB-68F83B365E4C}" type="pres">
      <dgm:prSet presAssocID="{884108B9-C059-40F7-8F01-941C31DC4A9F}" presName="connTx" presStyleLbl="parChTrans1D2" presStyleIdx="1" presStyleCnt="10"/>
      <dgm:spPr/>
      <dgm:t>
        <a:bodyPr/>
        <a:lstStyle/>
        <a:p>
          <a:endParaRPr lang="en-GB"/>
        </a:p>
      </dgm:t>
    </dgm:pt>
    <dgm:pt modelId="{8B5953E1-4888-4670-8FF0-0EA031F5177E}" type="pres">
      <dgm:prSet presAssocID="{CD9B2F47-B1D6-4B61-B3C0-7898C7538CE2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86E47B3-49F2-434D-AE4B-C09982EDD453}" type="pres">
      <dgm:prSet presAssocID="{5FA85E7D-29BA-419D-9675-9B89604B8380}" presName="Name9" presStyleLbl="parChTrans1D2" presStyleIdx="2" presStyleCnt="10"/>
      <dgm:spPr/>
      <dgm:t>
        <a:bodyPr/>
        <a:lstStyle/>
        <a:p>
          <a:endParaRPr lang="en-GB"/>
        </a:p>
      </dgm:t>
    </dgm:pt>
    <dgm:pt modelId="{D5CB6ADD-4466-4DC7-9803-4C44B6F080DF}" type="pres">
      <dgm:prSet presAssocID="{5FA85E7D-29BA-419D-9675-9B89604B8380}" presName="connTx" presStyleLbl="parChTrans1D2" presStyleIdx="2" presStyleCnt="10"/>
      <dgm:spPr/>
      <dgm:t>
        <a:bodyPr/>
        <a:lstStyle/>
        <a:p>
          <a:endParaRPr lang="en-GB"/>
        </a:p>
      </dgm:t>
    </dgm:pt>
    <dgm:pt modelId="{BF39AC29-652C-408C-857D-BC52FB2EBC9D}" type="pres">
      <dgm:prSet presAssocID="{1F360AA0-749B-4385-9D9E-A3EBE769ED87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41CB42B-EFF8-4A8E-9570-3CFB54B91346}" type="pres">
      <dgm:prSet presAssocID="{4BF2BE12-FF6E-48D2-B7D2-9AA4FD0F4C34}" presName="Name9" presStyleLbl="parChTrans1D2" presStyleIdx="3" presStyleCnt="10"/>
      <dgm:spPr/>
      <dgm:t>
        <a:bodyPr/>
        <a:lstStyle/>
        <a:p>
          <a:endParaRPr lang="en-GB"/>
        </a:p>
      </dgm:t>
    </dgm:pt>
    <dgm:pt modelId="{E5AFDAC4-9D18-4522-AFD2-C7FCBDB7B2AA}" type="pres">
      <dgm:prSet presAssocID="{4BF2BE12-FF6E-48D2-B7D2-9AA4FD0F4C34}" presName="connTx" presStyleLbl="parChTrans1D2" presStyleIdx="3" presStyleCnt="10"/>
      <dgm:spPr/>
      <dgm:t>
        <a:bodyPr/>
        <a:lstStyle/>
        <a:p>
          <a:endParaRPr lang="en-GB"/>
        </a:p>
      </dgm:t>
    </dgm:pt>
    <dgm:pt modelId="{62029252-8544-4401-8BCA-2B90F18D4962}" type="pres">
      <dgm:prSet presAssocID="{87FC3AA6-F862-401B-B52D-9237257F5587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83D658B-E9C1-4F50-95EB-260DFFD4F116}" type="pres">
      <dgm:prSet presAssocID="{B97ED2C1-F320-4D51-B792-81C71A2F25D5}" presName="Name9" presStyleLbl="parChTrans1D2" presStyleIdx="4" presStyleCnt="10"/>
      <dgm:spPr/>
      <dgm:t>
        <a:bodyPr/>
        <a:lstStyle/>
        <a:p>
          <a:endParaRPr lang="en-GB"/>
        </a:p>
      </dgm:t>
    </dgm:pt>
    <dgm:pt modelId="{BF807A46-AD4F-4F74-B052-44C997A28C6D}" type="pres">
      <dgm:prSet presAssocID="{B97ED2C1-F320-4D51-B792-81C71A2F25D5}" presName="connTx" presStyleLbl="parChTrans1D2" presStyleIdx="4" presStyleCnt="10"/>
      <dgm:spPr/>
      <dgm:t>
        <a:bodyPr/>
        <a:lstStyle/>
        <a:p>
          <a:endParaRPr lang="en-GB"/>
        </a:p>
      </dgm:t>
    </dgm:pt>
    <dgm:pt modelId="{DB349B2A-6370-4E5C-91A6-6293D414B31A}" type="pres">
      <dgm:prSet presAssocID="{C3846BB8-0157-4639-AE7F-247A57BC8D94}" presName="node" presStyleLbl="node1" presStyleIdx="4" presStyleCnt="10" custScaleX="101766" custRadScaleRad="98773" custRadScaleInc="-647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63E5024-C417-4392-A404-14883559745E}" type="pres">
      <dgm:prSet presAssocID="{75B3C394-8AE0-403F-A68B-2383CFAB0134}" presName="Name9" presStyleLbl="parChTrans1D2" presStyleIdx="5" presStyleCnt="10"/>
      <dgm:spPr/>
      <dgm:t>
        <a:bodyPr/>
        <a:lstStyle/>
        <a:p>
          <a:endParaRPr lang="en-GB"/>
        </a:p>
      </dgm:t>
    </dgm:pt>
    <dgm:pt modelId="{2700E825-5DC0-4260-AF24-21F6D6263963}" type="pres">
      <dgm:prSet presAssocID="{75B3C394-8AE0-403F-A68B-2383CFAB0134}" presName="connTx" presStyleLbl="parChTrans1D2" presStyleIdx="5" presStyleCnt="10"/>
      <dgm:spPr/>
      <dgm:t>
        <a:bodyPr/>
        <a:lstStyle/>
        <a:p>
          <a:endParaRPr lang="en-GB"/>
        </a:p>
      </dgm:t>
    </dgm:pt>
    <dgm:pt modelId="{CDA9FEAF-93C1-4268-97E7-DF0E82408843}" type="pres">
      <dgm:prSet presAssocID="{A375197E-6EC7-4353-8990-C9514B2A618F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39EA574-E23D-4B51-A8C4-DE7887731E70}" type="pres">
      <dgm:prSet presAssocID="{7521D699-0DB4-450F-BD36-F7136A86592C}" presName="Name9" presStyleLbl="parChTrans1D2" presStyleIdx="6" presStyleCnt="10"/>
      <dgm:spPr/>
      <dgm:t>
        <a:bodyPr/>
        <a:lstStyle/>
        <a:p>
          <a:endParaRPr lang="en-GB"/>
        </a:p>
      </dgm:t>
    </dgm:pt>
    <dgm:pt modelId="{3A709176-6E16-4C5F-8A45-82146C609F29}" type="pres">
      <dgm:prSet presAssocID="{7521D699-0DB4-450F-BD36-F7136A86592C}" presName="connTx" presStyleLbl="parChTrans1D2" presStyleIdx="6" presStyleCnt="10"/>
      <dgm:spPr/>
      <dgm:t>
        <a:bodyPr/>
        <a:lstStyle/>
        <a:p>
          <a:endParaRPr lang="en-GB"/>
        </a:p>
      </dgm:t>
    </dgm:pt>
    <dgm:pt modelId="{B5B0B807-54CF-4439-ACA6-2E53265CD39F}" type="pres">
      <dgm:prSet presAssocID="{5C7162C8-6243-4F9D-ADC9-B1B206D5AE35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D65D278-4E6B-400C-A75F-5FFEB9C3399B}" type="pres">
      <dgm:prSet presAssocID="{F1A2928E-CE58-48FB-B883-0FEE0153A843}" presName="Name9" presStyleLbl="parChTrans1D2" presStyleIdx="7" presStyleCnt="10"/>
      <dgm:spPr/>
      <dgm:t>
        <a:bodyPr/>
        <a:lstStyle/>
        <a:p>
          <a:endParaRPr lang="en-GB"/>
        </a:p>
      </dgm:t>
    </dgm:pt>
    <dgm:pt modelId="{A19346B5-00DA-474D-AD05-26A6233942A8}" type="pres">
      <dgm:prSet presAssocID="{F1A2928E-CE58-48FB-B883-0FEE0153A843}" presName="connTx" presStyleLbl="parChTrans1D2" presStyleIdx="7" presStyleCnt="10"/>
      <dgm:spPr/>
      <dgm:t>
        <a:bodyPr/>
        <a:lstStyle/>
        <a:p>
          <a:endParaRPr lang="en-GB"/>
        </a:p>
      </dgm:t>
    </dgm:pt>
    <dgm:pt modelId="{F3442D80-EA0E-4B55-9E77-4AE2F1873941}" type="pres">
      <dgm:prSet presAssocID="{59CF4942-5F39-4DE4-91DB-FF8908E78A35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8F9EF98-E865-4EAE-8254-44765133B86D}" type="pres">
      <dgm:prSet presAssocID="{A032AD17-4B79-488F-9B0E-81CB7C1F0D2B}" presName="Name9" presStyleLbl="parChTrans1D2" presStyleIdx="8" presStyleCnt="10"/>
      <dgm:spPr/>
      <dgm:t>
        <a:bodyPr/>
        <a:lstStyle/>
        <a:p>
          <a:endParaRPr lang="en-GB"/>
        </a:p>
      </dgm:t>
    </dgm:pt>
    <dgm:pt modelId="{448342F1-DA98-4FF0-8717-168F382B000B}" type="pres">
      <dgm:prSet presAssocID="{A032AD17-4B79-488F-9B0E-81CB7C1F0D2B}" presName="connTx" presStyleLbl="parChTrans1D2" presStyleIdx="8" presStyleCnt="10"/>
      <dgm:spPr/>
      <dgm:t>
        <a:bodyPr/>
        <a:lstStyle/>
        <a:p>
          <a:endParaRPr lang="en-GB"/>
        </a:p>
      </dgm:t>
    </dgm:pt>
    <dgm:pt modelId="{1FBEE0D4-7CE5-40B4-85EB-0A66FB878EBA}" type="pres">
      <dgm:prSet presAssocID="{EC3000F6-DB3E-4B88-BEA3-07B3AC80F07D}" presName="node" presStyleLbl="node1" presStyleIdx="8" presStyleCnt="10" custScaleX="11034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B7ED5FD-8FFE-49AA-8D79-22840B93B8FB}" type="pres">
      <dgm:prSet presAssocID="{87952F4E-6539-4B4C-98BA-55B3B9F210DF}" presName="Name9" presStyleLbl="parChTrans1D2" presStyleIdx="9" presStyleCnt="10"/>
      <dgm:spPr/>
      <dgm:t>
        <a:bodyPr/>
        <a:lstStyle/>
        <a:p>
          <a:endParaRPr lang="en-GB"/>
        </a:p>
      </dgm:t>
    </dgm:pt>
    <dgm:pt modelId="{DA65688C-9873-44D5-86DD-28995EB0E26A}" type="pres">
      <dgm:prSet presAssocID="{87952F4E-6539-4B4C-98BA-55B3B9F210DF}" presName="connTx" presStyleLbl="parChTrans1D2" presStyleIdx="9" presStyleCnt="10"/>
      <dgm:spPr/>
      <dgm:t>
        <a:bodyPr/>
        <a:lstStyle/>
        <a:p>
          <a:endParaRPr lang="en-GB"/>
        </a:p>
      </dgm:t>
    </dgm:pt>
    <dgm:pt modelId="{D88948F1-2732-4636-9B73-00ADD985A371}" type="pres">
      <dgm:prSet presAssocID="{27E7712B-AF1C-41F4-BA12-D3F0C425493B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E20643B-BEFD-4E61-A1D2-15EC5363D195}" type="presOf" srcId="{5FA85E7D-29BA-419D-9675-9B89604B8380}" destId="{586E47B3-49F2-434D-AE4B-C09982EDD453}" srcOrd="0" destOrd="0" presId="urn:microsoft.com/office/officeart/2005/8/layout/radial1"/>
    <dgm:cxn modelId="{D0380662-A3C8-4E09-9DCB-1456E30B261F}" srcId="{5971F5F7-385A-4954-A96A-A9C8A4A848E2}" destId="{87FC3AA6-F862-401B-B52D-9237257F5587}" srcOrd="3" destOrd="0" parTransId="{4BF2BE12-FF6E-48D2-B7D2-9AA4FD0F4C34}" sibTransId="{4B16F519-803C-4805-86E1-8882B595AD4F}"/>
    <dgm:cxn modelId="{477E6E36-F2C9-4130-A655-7FCC9BF5DDEF}" type="presOf" srcId="{7521D699-0DB4-450F-BD36-F7136A86592C}" destId="{339EA574-E23D-4B51-A8C4-DE7887731E70}" srcOrd="0" destOrd="0" presId="urn:microsoft.com/office/officeart/2005/8/layout/radial1"/>
    <dgm:cxn modelId="{E4BA9ED0-5C66-42FB-AF66-6078F99BBB15}" type="presOf" srcId="{EC3000F6-DB3E-4B88-BEA3-07B3AC80F07D}" destId="{1FBEE0D4-7CE5-40B4-85EB-0A66FB878EBA}" srcOrd="0" destOrd="0" presId="urn:microsoft.com/office/officeart/2005/8/layout/radial1"/>
    <dgm:cxn modelId="{9DD32752-4416-4DDF-A178-E1DEE1612388}" type="presOf" srcId="{F9BA1E5F-EADC-4FCA-B371-3FCD047A8029}" destId="{2AA857B2-1102-4066-9AEE-F6CEF7B895FB}" srcOrd="0" destOrd="0" presId="urn:microsoft.com/office/officeart/2005/8/layout/radial1"/>
    <dgm:cxn modelId="{52637A32-941A-48B8-9D83-AF9DB3A4E22C}" type="presOf" srcId="{4BF2BE12-FF6E-48D2-B7D2-9AA4FD0F4C34}" destId="{E5AFDAC4-9D18-4522-AFD2-C7FCBDB7B2AA}" srcOrd="1" destOrd="0" presId="urn:microsoft.com/office/officeart/2005/8/layout/radial1"/>
    <dgm:cxn modelId="{C64661B6-1CB3-4EE4-BB80-B2C5C553F2CB}" type="presOf" srcId="{7521D699-0DB4-450F-BD36-F7136A86592C}" destId="{3A709176-6E16-4C5F-8A45-82146C609F29}" srcOrd="1" destOrd="0" presId="urn:microsoft.com/office/officeart/2005/8/layout/radial1"/>
    <dgm:cxn modelId="{CE90096E-64FC-4FBA-82CE-30EAF7F7C5AF}" srcId="{5971F5F7-385A-4954-A96A-A9C8A4A848E2}" destId="{8C3B15C7-540F-4365-AA6F-E5EC8C22EEC0}" srcOrd="0" destOrd="0" parTransId="{4ECA2528-A9F9-487D-8DE5-64394146AA8E}" sibTransId="{000EFDCB-9146-4D7C-A286-49AA4D6C5967}"/>
    <dgm:cxn modelId="{D01E387E-36EC-4759-A086-8348CF0CF210}" type="presOf" srcId="{884108B9-C059-40F7-8F01-941C31DC4A9F}" destId="{A898BDAA-0302-4C17-98EB-68F83B365E4C}" srcOrd="1" destOrd="0" presId="urn:microsoft.com/office/officeart/2005/8/layout/radial1"/>
    <dgm:cxn modelId="{484DCBAB-BBDD-4984-BBE1-A44926117981}" type="presOf" srcId="{4ECA2528-A9F9-487D-8DE5-64394146AA8E}" destId="{EF464353-3D05-421E-9333-7D8AC2460FB4}" srcOrd="0" destOrd="0" presId="urn:microsoft.com/office/officeart/2005/8/layout/radial1"/>
    <dgm:cxn modelId="{6F36D2D6-F5EA-4345-8755-3FF2A62362FC}" type="presOf" srcId="{8C3B15C7-540F-4365-AA6F-E5EC8C22EEC0}" destId="{A41046A3-96EB-46CD-9144-AC570618F7E7}" srcOrd="0" destOrd="0" presId="urn:microsoft.com/office/officeart/2005/8/layout/radial1"/>
    <dgm:cxn modelId="{4FFFD737-9494-40B3-83E7-C641C8C00C1F}" type="presOf" srcId="{F1A2928E-CE58-48FB-B883-0FEE0153A843}" destId="{BD65D278-4E6B-400C-A75F-5FFEB9C3399B}" srcOrd="0" destOrd="0" presId="urn:microsoft.com/office/officeart/2005/8/layout/radial1"/>
    <dgm:cxn modelId="{94EC7CE2-A540-4F4F-B012-FFE6E46F5BF5}" type="presOf" srcId="{27E7712B-AF1C-41F4-BA12-D3F0C425493B}" destId="{D88948F1-2732-4636-9B73-00ADD985A371}" srcOrd="0" destOrd="0" presId="urn:microsoft.com/office/officeart/2005/8/layout/radial1"/>
    <dgm:cxn modelId="{BA39AA9C-20B6-4C68-AB72-00C70DB18F6F}" type="presOf" srcId="{5C7162C8-6243-4F9D-ADC9-B1B206D5AE35}" destId="{B5B0B807-54CF-4439-ACA6-2E53265CD39F}" srcOrd="0" destOrd="0" presId="urn:microsoft.com/office/officeart/2005/8/layout/radial1"/>
    <dgm:cxn modelId="{7BFC9203-9C2A-4F97-B353-692B2FA12FBB}" type="presOf" srcId="{4ECA2528-A9F9-487D-8DE5-64394146AA8E}" destId="{50C7FB3D-84C4-4B54-9135-6C0641F8F6D0}" srcOrd="1" destOrd="0" presId="urn:microsoft.com/office/officeart/2005/8/layout/radial1"/>
    <dgm:cxn modelId="{E8625858-BF96-49F4-ADDF-880B754F4C93}" type="presOf" srcId="{C3846BB8-0157-4639-AE7F-247A57BC8D94}" destId="{DB349B2A-6370-4E5C-91A6-6293D414B31A}" srcOrd="0" destOrd="0" presId="urn:microsoft.com/office/officeart/2005/8/layout/radial1"/>
    <dgm:cxn modelId="{16EF4F17-5F3B-4D49-A4BC-E8057BA3CB66}" srcId="{5971F5F7-385A-4954-A96A-A9C8A4A848E2}" destId="{27E7712B-AF1C-41F4-BA12-D3F0C425493B}" srcOrd="9" destOrd="0" parTransId="{87952F4E-6539-4B4C-98BA-55B3B9F210DF}" sibTransId="{96BA2589-635C-49C6-80FC-5781E9084234}"/>
    <dgm:cxn modelId="{64DF995E-2B3E-462D-9B73-32CDAE976E5F}" type="presOf" srcId="{A032AD17-4B79-488F-9B0E-81CB7C1F0D2B}" destId="{18F9EF98-E865-4EAE-8254-44765133B86D}" srcOrd="0" destOrd="0" presId="urn:microsoft.com/office/officeart/2005/8/layout/radial1"/>
    <dgm:cxn modelId="{E2A770FF-6169-4548-B565-DFA159AF893A}" srcId="{5971F5F7-385A-4954-A96A-A9C8A4A848E2}" destId="{CD9B2F47-B1D6-4B61-B3C0-7898C7538CE2}" srcOrd="1" destOrd="0" parTransId="{884108B9-C059-40F7-8F01-941C31DC4A9F}" sibTransId="{A05FEE63-EF27-46A5-BB4F-5F465B81B5F4}"/>
    <dgm:cxn modelId="{40D9A273-B846-48F1-97A2-F06B80948FFE}" srcId="{F9BA1E5F-EADC-4FCA-B371-3FCD047A8029}" destId="{5971F5F7-385A-4954-A96A-A9C8A4A848E2}" srcOrd="0" destOrd="0" parTransId="{E8B44EDD-865B-4030-9250-291466385F63}" sibTransId="{3F38B290-CA17-41BF-AE04-88752D386B9A}"/>
    <dgm:cxn modelId="{A0EBF65F-D331-453E-B958-448B00C0582A}" type="presOf" srcId="{1F360AA0-749B-4385-9D9E-A3EBE769ED87}" destId="{BF39AC29-652C-408C-857D-BC52FB2EBC9D}" srcOrd="0" destOrd="0" presId="urn:microsoft.com/office/officeart/2005/8/layout/radial1"/>
    <dgm:cxn modelId="{66C7E494-F136-4FF7-9B36-63D74025A8B6}" type="presOf" srcId="{A032AD17-4B79-488F-9B0E-81CB7C1F0D2B}" destId="{448342F1-DA98-4FF0-8717-168F382B000B}" srcOrd="1" destOrd="0" presId="urn:microsoft.com/office/officeart/2005/8/layout/radial1"/>
    <dgm:cxn modelId="{BD63DE3D-CA65-4A0C-8C42-9B888376ED6C}" srcId="{F9BA1E5F-EADC-4FCA-B371-3FCD047A8029}" destId="{41963D23-1CCC-43D7-8444-93B9279AF357}" srcOrd="1" destOrd="0" parTransId="{BC0AAC02-48C8-4873-BB9E-2C5720BBF100}" sibTransId="{52BC8693-0F8D-48B4-95F1-C7CE3F0DB4B6}"/>
    <dgm:cxn modelId="{E2D61023-A831-4030-885E-12D81E1EC99F}" type="presOf" srcId="{75B3C394-8AE0-403F-A68B-2383CFAB0134}" destId="{2700E825-5DC0-4260-AF24-21F6D6263963}" srcOrd="1" destOrd="0" presId="urn:microsoft.com/office/officeart/2005/8/layout/radial1"/>
    <dgm:cxn modelId="{FCBBB1A8-0273-4892-B54D-214D22FE06B0}" type="presOf" srcId="{87952F4E-6539-4B4C-98BA-55B3B9F210DF}" destId="{DA65688C-9873-44D5-86DD-28995EB0E26A}" srcOrd="1" destOrd="0" presId="urn:microsoft.com/office/officeart/2005/8/layout/radial1"/>
    <dgm:cxn modelId="{D1B50FBD-FF45-449B-91CF-9E074B8F670E}" srcId="{5971F5F7-385A-4954-A96A-A9C8A4A848E2}" destId="{1F360AA0-749B-4385-9D9E-A3EBE769ED87}" srcOrd="2" destOrd="0" parTransId="{5FA85E7D-29BA-419D-9675-9B89604B8380}" sibTransId="{4CE3235E-5D00-4900-8AF5-E5E7DE06EE6F}"/>
    <dgm:cxn modelId="{360002A8-CA30-4392-BD4A-2978A1F82744}" type="presOf" srcId="{B97ED2C1-F320-4D51-B792-81C71A2F25D5}" destId="{BF807A46-AD4F-4F74-B052-44C997A28C6D}" srcOrd="1" destOrd="0" presId="urn:microsoft.com/office/officeart/2005/8/layout/radial1"/>
    <dgm:cxn modelId="{1CEE6F57-FC61-4956-830B-5BE1E07F4738}" srcId="{5971F5F7-385A-4954-A96A-A9C8A4A848E2}" destId="{EC3000F6-DB3E-4B88-BEA3-07B3AC80F07D}" srcOrd="8" destOrd="0" parTransId="{A032AD17-4B79-488F-9B0E-81CB7C1F0D2B}" sibTransId="{495C3429-0EF6-40B8-BB51-BF6F541A1889}"/>
    <dgm:cxn modelId="{E5590E46-2F1B-464F-9A7B-29F640E1D6D0}" srcId="{5971F5F7-385A-4954-A96A-A9C8A4A848E2}" destId="{59CF4942-5F39-4DE4-91DB-FF8908E78A35}" srcOrd="7" destOrd="0" parTransId="{F1A2928E-CE58-48FB-B883-0FEE0153A843}" sibTransId="{F68C649A-DB2C-407D-8D32-3E4E916763FB}"/>
    <dgm:cxn modelId="{8E88C04E-662E-4A64-A12F-FF6EFA901118}" type="presOf" srcId="{87952F4E-6539-4B4C-98BA-55B3B9F210DF}" destId="{1B7ED5FD-8FFE-49AA-8D79-22840B93B8FB}" srcOrd="0" destOrd="0" presId="urn:microsoft.com/office/officeart/2005/8/layout/radial1"/>
    <dgm:cxn modelId="{D0584B62-BDCC-4634-95A1-C64B0BD1EB0E}" type="presOf" srcId="{5971F5F7-385A-4954-A96A-A9C8A4A848E2}" destId="{5384421D-638B-409B-9A0A-D2B67FC28B97}" srcOrd="0" destOrd="0" presId="urn:microsoft.com/office/officeart/2005/8/layout/radial1"/>
    <dgm:cxn modelId="{459CFE52-9D0F-4C91-8247-AE9FE6C4FFC0}" type="presOf" srcId="{4BF2BE12-FF6E-48D2-B7D2-9AA4FD0F4C34}" destId="{A41CB42B-EFF8-4A8E-9570-3CFB54B91346}" srcOrd="0" destOrd="0" presId="urn:microsoft.com/office/officeart/2005/8/layout/radial1"/>
    <dgm:cxn modelId="{1D429369-95C4-4353-859D-8F22D288AEC0}" type="presOf" srcId="{5FA85E7D-29BA-419D-9675-9B89604B8380}" destId="{D5CB6ADD-4466-4DC7-9803-4C44B6F080DF}" srcOrd="1" destOrd="0" presId="urn:microsoft.com/office/officeart/2005/8/layout/radial1"/>
    <dgm:cxn modelId="{910EB583-DC36-47B4-B2F1-3A8856530AA3}" type="presOf" srcId="{A375197E-6EC7-4353-8990-C9514B2A618F}" destId="{CDA9FEAF-93C1-4268-97E7-DF0E82408843}" srcOrd="0" destOrd="0" presId="urn:microsoft.com/office/officeart/2005/8/layout/radial1"/>
    <dgm:cxn modelId="{7E2E81CE-868E-4F49-9DCF-7D198C93654D}" type="presOf" srcId="{884108B9-C059-40F7-8F01-941C31DC4A9F}" destId="{1FE8A79C-AF38-4618-BB50-5B1AB6834AD8}" srcOrd="0" destOrd="0" presId="urn:microsoft.com/office/officeart/2005/8/layout/radial1"/>
    <dgm:cxn modelId="{F46253EC-967F-43A4-AD2D-D8088D7CD32B}" type="presOf" srcId="{87FC3AA6-F862-401B-B52D-9237257F5587}" destId="{62029252-8544-4401-8BCA-2B90F18D4962}" srcOrd="0" destOrd="0" presId="urn:microsoft.com/office/officeart/2005/8/layout/radial1"/>
    <dgm:cxn modelId="{88063D6A-CB4A-4680-954D-B7400E1AF9D8}" srcId="{5971F5F7-385A-4954-A96A-A9C8A4A848E2}" destId="{5C7162C8-6243-4F9D-ADC9-B1B206D5AE35}" srcOrd="6" destOrd="0" parTransId="{7521D699-0DB4-450F-BD36-F7136A86592C}" sibTransId="{2F8DD2D3-0E8E-4C65-99AD-498C1B610233}"/>
    <dgm:cxn modelId="{96F76673-7DAF-42EB-97EC-B1B6CD28C4E5}" type="presOf" srcId="{F1A2928E-CE58-48FB-B883-0FEE0153A843}" destId="{A19346B5-00DA-474D-AD05-26A6233942A8}" srcOrd="1" destOrd="0" presId="urn:microsoft.com/office/officeart/2005/8/layout/radial1"/>
    <dgm:cxn modelId="{A7BB80DE-547D-4AF5-B622-6F185442086E}" srcId="{5971F5F7-385A-4954-A96A-A9C8A4A848E2}" destId="{A375197E-6EC7-4353-8990-C9514B2A618F}" srcOrd="5" destOrd="0" parTransId="{75B3C394-8AE0-403F-A68B-2383CFAB0134}" sibTransId="{AF0F6B4F-862D-4813-80B4-D582002E9BB2}"/>
    <dgm:cxn modelId="{044D944D-9F26-4A94-99C6-AF74CB45F916}" srcId="{5971F5F7-385A-4954-A96A-A9C8A4A848E2}" destId="{C3846BB8-0157-4639-AE7F-247A57BC8D94}" srcOrd="4" destOrd="0" parTransId="{B97ED2C1-F320-4D51-B792-81C71A2F25D5}" sibTransId="{630840AB-9CC1-4499-BCE4-71A720A57B30}"/>
    <dgm:cxn modelId="{C0987726-4A5E-4FE0-8508-C87916B9F864}" type="presOf" srcId="{B97ED2C1-F320-4D51-B792-81C71A2F25D5}" destId="{483D658B-E9C1-4F50-95EB-260DFFD4F116}" srcOrd="0" destOrd="0" presId="urn:microsoft.com/office/officeart/2005/8/layout/radial1"/>
    <dgm:cxn modelId="{9BE3734A-1822-4701-9123-C10EA1B0BFAC}" type="presOf" srcId="{CD9B2F47-B1D6-4B61-B3C0-7898C7538CE2}" destId="{8B5953E1-4888-4670-8FF0-0EA031F5177E}" srcOrd="0" destOrd="0" presId="urn:microsoft.com/office/officeart/2005/8/layout/radial1"/>
    <dgm:cxn modelId="{0F6457D8-02F5-4197-8210-51577E7C96E6}" type="presOf" srcId="{75B3C394-8AE0-403F-A68B-2383CFAB0134}" destId="{963E5024-C417-4392-A404-14883559745E}" srcOrd="0" destOrd="0" presId="urn:microsoft.com/office/officeart/2005/8/layout/radial1"/>
    <dgm:cxn modelId="{1DB26C7C-94E4-4EA7-ADF1-433E8032F7D9}" type="presOf" srcId="{59CF4942-5F39-4DE4-91DB-FF8908E78A35}" destId="{F3442D80-EA0E-4B55-9E77-4AE2F1873941}" srcOrd="0" destOrd="0" presId="urn:microsoft.com/office/officeart/2005/8/layout/radial1"/>
    <dgm:cxn modelId="{1C7D737A-5ECE-4D42-997A-A4B88AC7228A}" type="presParOf" srcId="{2AA857B2-1102-4066-9AEE-F6CEF7B895FB}" destId="{5384421D-638B-409B-9A0A-D2B67FC28B97}" srcOrd="0" destOrd="0" presId="urn:microsoft.com/office/officeart/2005/8/layout/radial1"/>
    <dgm:cxn modelId="{4E75C945-D452-46EA-9062-298222D4DD24}" type="presParOf" srcId="{2AA857B2-1102-4066-9AEE-F6CEF7B895FB}" destId="{EF464353-3D05-421E-9333-7D8AC2460FB4}" srcOrd="1" destOrd="0" presId="urn:microsoft.com/office/officeart/2005/8/layout/radial1"/>
    <dgm:cxn modelId="{2B3B228B-2B6C-4929-B815-2EF6E3009159}" type="presParOf" srcId="{EF464353-3D05-421E-9333-7D8AC2460FB4}" destId="{50C7FB3D-84C4-4B54-9135-6C0641F8F6D0}" srcOrd="0" destOrd="0" presId="urn:microsoft.com/office/officeart/2005/8/layout/radial1"/>
    <dgm:cxn modelId="{E8093661-603A-42D4-9D07-F091902AF82F}" type="presParOf" srcId="{2AA857B2-1102-4066-9AEE-F6CEF7B895FB}" destId="{A41046A3-96EB-46CD-9144-AC570618F7E7}" srcOrd="2" destOrd="0" presId="urn:microsoft.com/office/officeart/2005/8/layout/radial1"/>
    <dgm:cxn modelId="{2395507A-5A2C-47D4-BF8A-AA6B474E762A}" type="presParOf" srcId="{2AA857B2-1102-4066-9AEE-F6CEF7B895FB}" destId="{1FE8A79C-AF38-4618-BB50-5B1AB6834AD8}" srcOrd="3" destOrd="0" presId="urn:microsoft.com/office/officeart/2005/8/layout/radial1"/>
    <dgm:cxn modelId="{477C7EF1-0F23-4968-AE2F-A2D6EDBD762B}" type="presParOf" srcId="{1FE8A79C-AF38-4618-BB50-5B1AB6834AD8}" destId="{A898BDAA-0302-4C17-98EB-68F83B365E4C}" srcOrd="0" destOrd="0" presId="urn:microsoft.com/office/officeart/2005/8/layout/radial1"/>
    <dgm:cxn modelId="{65F5E185-0220-4244-9038-C554128F2743}" type="presParOf" srcId="{2AA857B2-1102-4066-9AEE-F6CEF7B895FB}" destId="{8B5953E1-4888-4670-8FF0-0EA031F5177E}" srcOrd="4" destOrd="0" presId="urn:microsoft.com/office/officeart/2005/8/layout/radial1"/>
    <dgm:cxn modelId="{80209DA7-B9CE-4E70-A4BB-340789C48FC7}" type="presParOf" srcId="{2AA857B2-1102-4066-9AEE-F6CEF7B895FB}" destId="{586E47B3-49F2-434D-AE4B-C09982EDD453}" srcOrd="5" destOrd="0" presId="urn:microsoft.com/office/officeart/2005/8/layout/radial1"/>
    <dgm:cxn modelId="{B30367D3-2EC4-495E-8746-C71C2B93A588}" type="presParOf" srcId="{586E47B3-49F2-434D-AE4B-C09982EDD453}" destId="{D5CB6ADD-4466-4DC7-9803-4C44B6F080DF}" srcOrd="0" destOrd="0" presId="urn:microsoft.com/office/officeart/2005/8/layout/radial1"/>
    <dgm:cxn modelId="{41116EEA-A59C-4923-BE11-308A648C9FD9}" type="presParOf" srcId="{2AA857B2-1102-4066-9AEE-F6CEF7B895FB}" destId="{BF39AC29-652C-408C-857D-BC52FB2EBC9D}" srcOrd="6" destOrd="0" presId="urn:microsoft.com/office/officeart/2005/8/layout/radial1"/>
    <dgm:cxn modelId="{FB703B00-12D2-481E-BDB0-5C05F85CFE4E}" type="presParOf" srcId="{2AA857B2-1102-4066-9AEE-F6CEF7B895FB}" destId="{A41CB42B-EFF8-4A8E-9570-3CFB54B91346}" srcOrd="7" destOrd="0" presId="urn:microsoft.com/office/officeart/2005/8/layout/radial1"/>
    <dgm:cxn modelId="{463391C1-D3C5-4A04-A775-1FBF0AEA86F2}" type="presParOf" srcId="{A41CB42B-EFF8-4A8E-9570-3CFB54B91346}" destId="{E5AFDAC4-9D18-4522-AFD2-C7FCBDB7B2AA}" srcOrd="0" destOrd="0" presId="urn:microsoft.com/office/officeart/2005/8/layout/radial1"/>
    <dgm:cxn modelId="{8379BBE8-FD63-4DAA-B9C3-DFE548544DDF}" type="presParOf" srcId="{2AA857B2-1102-4066-9AEE-F6CEF7B895FB}" destId="{62029252-8544-4401-8BCA-2B90F18D4962}" srcOrd="8" destOrd="0" presId="urn:microsoft.com/office/officeart/2005/8/layout/radial1"/>
    <dgm:cxn modelId="{F8851469-8A37-4339-88E3-175D5CC953FF}" type="presParOf" srcId="{2AA857B2-1102-4066-9AEE-F6CEF7B895FB}" destId="{483D658B-E9C1-4F50-95EB-260DFFD4F116}" srcOrd="9" destOrd="0" presId="urn:microsoft.com/office/officeart/2005/8/layout/radial1"/>
    <dgm:cxn modelId="{0BC77F43-7F67-420E-B206-2E26D3BD52C5}" type="presParOf" srcId="{483D658B-E9C1-4F50-95EB-260DFFD4F116}" destId="{BF807A46-AD4F-4F74-B052-44C997A28C6D}" srcOrd="0" destOrd="0" presId="urn:microsoft.com/office/officeart/2005/8/layout/radial1"/>
    <dgm:cxn modelId="{DC2CCBB0-6A78-4292-8289-5F34DE0F3808}" type="presParOf" srcId="{2AA857B2-1102-4066-9AEE-F6CEF7B895FB}" destId="{DB349B2A-6370-4E5C-91A6-6293D414B31A}" srcOrd="10" destOrd="0" presId="urn:microsoft.com/office/officeart/2005/8/layout/radial1"/>
    <dgm:cxn modelId="{930E79D2-DC34-477F-9579-628C50308DB4}" type="presParOf" srcId="{2AA857B2-1102-4066-9AEE-F6CEF7B895FB}" destId="{963E5024-C417-4392-A404-14883559745E}" srcOrd="11" destOrd="0" presId="urn:microsoft.com/office/officeart/2005/8/layout/radial1"/>
    <dgm:cxn modelId="{AEDC1D2C-6A8B-481F-982D-9BB0725526AE}" type="presParOf" srcId="{963E5024-C417-4392-A404-14883559745E}" destId="{2700E825-5DC0-4260-AF24-21F6D6263963}" srcOrd="0" destOrd="0" presId="urn:microsoft.com/office/officeart/2005/8/layout/radial1"/>
    <dgm:cxn modelId="{EFF625D9-1A08-4307-9E3E-3C60A3E4F8A1}" type="presParOf" srcId="{2AA857B2-1102-4066-9AEE-F6CEF7B895FB}" destId="{CDA9FEAF-93C1-4268-97E7-DF0E82408843}" srcOrd="12" destOrd="0" presId="urn:microsoft.com/office/officeart/2005/8/layout/radial1"/>
    <dgm:cxn modelId="{7ED2B454-3F40-4F4E-BA73-3F61FEEB3B66}" type="presParOf" srcId="{2AA857B2-1102-4066-9AEE-F6CEF7B895FB}" destId="{339EA574-E23D-4B51-A8C4-DE7887731E70}" srcOrd="13" destOrd="0" presId="urn:microsoft.com/office/officeart/2005/8/layout/radial1"/>
    <dgm:cxn modelId="{BEDAEBD0-BF55-40E2-BC55-0E253F1641AF}" type="presParOf" srcId="{339EA574-E23D-4B51-A8C4-DE7887731E70}" destId="{3A709176-6E16-4C5F-8A45-82146C609F29}" srcOrd="0" destOrd="0" presId="urn:microsoft.com/office/officeart/2005/8/layout/radial1"/>
    <dgm:cxn modelId="{F87C1714-98AF-420A-A28E-99BB13561802}" type="presParOf" srcId="{2AA857B2-1102-4066-9AEE-F6CEF7B895FB}" destId="{B5B0B807-54CF-4439-ACA6-2E53265CD39F}" srcOrd="14" destOrd="0" presId="urn:microsoft.com/office/officeart/2005/8/layout/radial1"/>
    <dgm:cxn modelId="{C78F2839-FF93-4ECF-87E2-533A7AA02008}" type="presParOf" srcId="{2AA857B2-1102-4066-9AEE-F6CEF7B895FB}" destId="{BD65D278-4E6B-400C-A75F-5FFEB9C3399B}" srcOrd="15" destOrd="0" presId="urn:microsoft.com/office/officeart/2005/8/layout/radial1"/>
    <dgm:cxn modelId="{6CA19B29-7432-4E78-A626-FFFA31CA0124}" type="presParOf" srcId="{BD65D278-4E6B-400C-A75F-5FFEB9C3399B}" destId="{A19346B5-00DA-474D-AD05-26A6233942A8}" srcOrd="0" destOrd="0" presId="urn:microsoft.com/office/officeart/2005/8/layout/radial1"/>
    <dgm:cxn modelId="{5EFC3A00-9FE8-4650-9C5A-C2CAB712C6C6}" type="presParOf" srcId="{2AA857B2-1102-4066-9AEE-F6CEF7B895FB}" destId="{F3442D80-EA0E-4B55-9E77-4AE2F1873941}" srcOrd="16" destOrd="0" presId="urn:microsoft.com/office/officeart/2005/8/layout/radial1"/>
    <dgm:cxn modelId="{D781CFEB-A5AF-443B-B757-8DD52902F6C2}" type="presParOf" srcId="{2AA857B2-1102-4066-9AEE-F6CEF7B895FB}" destId="{18F9EF98-E865-4EAE-8254-44765133B86D}" srcOrd="17" destOrd="0" presId="urn:microsoft.com/office/officeart/2005/8/layout/radial1"/>
    <dgm:cxn modelId="{83C95B3F-BA54-4D6B-AE93-90C07BA08B78}" type="presParOf" srcId="{18F9EF98-E865-4EAE-8254-44765133B86D}" destId="{448342F1-DA98-4FF0-8717-168F382B000B}" srcOrd="0" destOrd="0" presId="urn:microsoft.com/office/officeart/2005/8/layout/radial1"/>
    <dgm:cxn modelId="{2630B68B-00C4-4D3F-BE48-CF6A0C2D0C0B}" type="presParOf" srcId="{2AA857B2-1102-4066-9AEE-F6CEF7B895FB}" destId="{1FBEE0D4-7CE5-40B4-85EB-0A66FB878EBA}" srcOrd="18" destOrd="0" presId="urn:microsoft.com/office/officeart/2005/8/layout/radial1"/>
    <dgm:cxn modelId="{15D141C3-8870-4932-A749-85FE0A6BF302}" type="presParOf" srcId="{2AA857B2-1102-4066-9AEE-F6CEF7B895FB}" destId="{1B7ED5FD-8FFE-49AA-8D79-22840B93B8FB}" srcOrd="19" destOrd="0" presId="urn:microsoft.com/office/officeart/2005/8/layout/radial1"/>
    <dgm:cxn modelId="{27D550D6-A4D1-4528-BA15-735677FF51BB}" type="presParOf" srcId="{1B7ED5FD-8FFE-49AA-8D79-22840B93B8FB}" destId="{DA65688C-9873-44D5-86DD-28995EB0E26A}" srcOrd="0" destOrd="0" presId="urn:microsoft.com/office/officeart/2005/8/layout/radial1"/>
    <dgm:cxn modelId="{CFCBEAD4-8537-4D26-8809-F7BC66D19F6C}" type="presParOf" srcId="{2AA857B2-1102-4066-9AEE-F6CEF7B895FB}" destId="{D88948F1-2732-4636-9B73-00ADD985A371}" srcOrd="2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84421D-638B-409B-9A0A-D2B67FC28B97}">
      <dsp:nvSpPr>
        <dsp:cNvPr id="0" name=""/>
        <dsp:cNvSpPr/>
      </dsp:nvSpPr>
      <dsp:spPr>
        <a:xfrm>
          <a:off x="3996093" y="2695521"/>
          <a:ext cx="1663641" cy="1278317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Socio-political</a:t>
          </a:r>
          <a:endParaRPr lang="en-GB" sz="2600" b="1" kern="1200" baseline="-25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39728" y="2882726"/>
        <a:ext cx="1176371" cy="903907"/>
      </dsp:txXfrm>
    </dsp:sp>
    <dsp:sp modelId="{EF464353-3D05-421E-9333-7D8AC2460FB4}">
      <dsp:nvSpPr>
        <dsp:cNvPr id="0" name=""/>
        <dsp:cNvSpPr/>
      </dsp:nvSpPr>
      <dsp:spPr>
        <a:xfrm rot="16200000">
          <a:off x="4122252" y="1977862"/>
          <a:ext cx="1411323" cy="23994"/>
        </a:xfrm>
        <a:custGeom>
          <a:avLst/>
          <a:gdLst/>
          <a:ahLst/>
          <a:cxnLst/>
          <a:rect l="0" t="0" r="0" b="0"/>
          <a:pathLst>
            <a:path>
              <a:moveTo>
                <a:pt x="0" y="11997"/>
              </a:moveTo>
              <a:lnTo>
                <a:pt x="1411323" y="11997"/>
              </a:lnTo>
            </a:path>
          </a:pathLst>
        </a:custGeom>
        <a:noFill/>
        <a:ln w="15875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kern="1200" dirty="0">
            <a:solidFill>
              <a:sysClr val="windowText" lastClr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92630" y="1954576"/>
        <a:ext cx="70566" cy="70566"/>
      </dsp:txXfrm>
    </dsp:sp>
    <dsp:sp modelId="{A41046A3-96EB-46CD-9144-AC570618F7E7}">
      <dsp:nvSpPr>
        <dsp:cNvPr id="0" name=""/>
        <dsp:cNvSpPr/>
      </dsp:nvSpPr>
      <dsp:spPr>
        <a:xfrm>
          <a:off x="4188754" y="5879"/>
          <a:ext cx="1278317" cy="1278317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‘Novelty’</a:t>
          </a:r>
          <a:endParaRPr lang="en-GB" sz="1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75959" y="193084"/>
        <a:ext cx="903907" cy="903907"/>
      </dsp:txXfrm>
    </dsp:sp>
    <dsp:sp modelId="{1FE8A79C-AF38-4618-BB50-5B1AB6834AD8}">
      <dsp:nvSpPr>
        <dsp:cNvPr id="0" name=""/>
        <dsp:cNvSpPr/>
      </dsp:nvSpPr>
      <dsp:spPr>
        <a:xfrm rot="18360000">
          <a:off x="4952943" y="2214204"/>
          <a:ext cx="1360654" cy="23994"/>
        </a:xfrm>
        <a:custGeom>
          <a:avLst/>
          <a:gdLst/>
          <a:ahLst/>
          <a:cxnLst/>
          <a:rect l="0" t="0" r="0" b="0"/>
          <a:pathLst>
            <a:path>
              <a:moveTo>
                <a:pt x="0" y="11997"/>
              </a:moveTo>
              <a:lnTo>
                <a:pt x="1360654" y="11997"/>
              </a:lnTo>
            </a:path>
          </a:pathLst>
        </a:custGeom>
        <a:noFill/>
        <a:ln w="15875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kern="1200" dirty="0">
            <a:solidFill>
              <a:sysClr val="windowText" lastClr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99254" y="2192184"/>
        <a:ext cx="68032" cy="68032"/>
      </dsp:txXfrm>
    </dsp:sp>
    <dsp:sp modelId="{8B5953E1-4888-4670-8FF0-0EA031F5177E}">
      <dsp:nvSpPr>
        <dsp:cNvPr id="0" name=""/>
        <dsp:cNvSpPr/>
      </dsp:nvSpPr>
      <dsp:spPr>
        <a:xfrm>
          <a:off x="5769686" y="519555"/>
          <a:ext cx="1278317" cy="1278317"/>
        </a:xfrm>
        <a:prstGeom prst="ellipse">
          <a:avLst/>
        </a:prstGeom>
        <a:solidFill>
          <a:schemeClr val="accent1">
            <a:shade val="80000"/>
            <a:hueOff val="49577"/>
            <a:satOff val="-1006"/>
            <a:lumOff val="340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Lack of knowledge</a:t>
          </a:r>
          <a:endParaRPr lang="en-GB" sz="1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56891" y="706760"/>
        <a:ext cx="903907" cy="903907"/>
      </dsp:txXfrm>
    </dsp:sp>
    <dsp:sp modelId="{586E47B3-49F2-434D-AE4B-C09982EDD453}">
      <dsp:nvSpPr>
        <dsp:cNvPr id="0" name=""/>
        <dsp:cNvSpPr/>
      </dsp:nvSpPr>
      <dsp:spPr>
        <a:xfrm rot="20520000">
          <a:off x="5563587" y="2881399"/>
          <a:ext cx="1244916" cy="23994"/>
        </a:xfrm>
        <a:custGeom>
          <a:avLst/>
          <a:gdLst/>
          <a:ahLst/>
          <a:cxnLst/>
          <a:rect l="0" t="0" r="0" b="0"/>
          <a:pathLst>
            <a:path>
              <a:moveTo>
                <a:pt x="0" y="11997"/>
              </a:moveTo>
              <a:lnTo>
                <a:pt x="1244916" y="11997"/>
              </a:lnTo>
            </a:path>
          </a:pathLst>
        </a:custGeom>
        <a:noFill/>
        <a:ln w="15875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154922" y="2862273"/>
        <a:ext cx="62245" cy="62245"/>
      </dsp:txXfrm>
    </dsp:sp>
    <dsp:sp modelId="{BF39AC29-652C-408C-857D-BC52FB2EBC9D}">
      <dsp:nvSpPr>
        <dsp:cNvPr id="0" name=""/>
        <dsp:cNvSpPr/>
      </dsp:nvSpPr>
      <dsp:spPr>
        <a:xfrm>
          <a:off x="6746756" y="1864376"/>
          <a:ext cx="1278317" cy="1278317"/>
        </a:xfrm>
        <a:prstGeom prst="ellipse">
          <a:avLst/>
        </a:prstGeom>
        <a:solidFill>
          <a:schemeClr val="accent1">
            <a:shade val="80000"/>
            <a:hueOff val="99154"/>
            <a:satOff val="-2013"/>
            <a:lumOff val="681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Funding and costs</a:t>
          </a:r>
          <a:endParaRPr lang="en-GB" sz="1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933961" y="2051581"/>
        <a:ext cx="903907" cy="903907"/>
      </dsp:txXfrm>
    </dsp:sp>
    <dsp:sp modelId="{A41CB42B-EFF8-4A8E-9570-3CFB54B91346}">
      <dsp:nvSpPr>
        <dsp:cNvPr id="0" name=""/>
        <dsp:cNvSpPr/>
      </dsp:nvSpPr>
      <dsp:spPr>
        <a:xfrm rot="1080000">
          <a:off x="5563587" y="3763966"/>
          <a:ext cx="1244916" cy="23994"/>
        </a:xfrm>
        <a:custGeom>
          <a:avLst/>
          <a:gdLst/>
          <a:ahLst/>
          <a:cxnLst/>
          <a:rect l="0" t="0" r="0" b="0"/>
          <a:pathLst>
            <a:path>
              <a:moveTo>
                <a:pt x="0" y="11997"/>
              </a:moveTo>
              <a:lnTo>
                <a:pt x="1244916" y="11997"/>
              </a:lnTo>
            </a:path>
          </a:pathLst>
        </a:custGeom>
        <a:noFill/>
        <a:ln w="15875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kern="1200" dirty="0">
            <a:solidFill>
              <a:sysClr val="windowText" lastClr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154922" y="3744840"/>
        <a:ext cx="62245" cy="62245"/>
      </dsp:txXfrm>
    </dsp:sp>
    <dsp:sp modelId="{62029252-8544-4401-8BCA-2B90F18D4962}">
      <dsp:nvSpPr>
        <dsp:cNvPr id="0" name=""/>
        <dsp:cNvSpPr/>
      </dsp:nvSpPr>
      <dsp:spPr>
        <a:xfrm>
          <a:off x="6746756" y="3526665"/>
          <a:ext cx="1278317" cy="1278317"/>
        </a:xfrm>
        <a:prstGeom prst="ellipse">
          <a:avLst/>
        </a:prstGeom>
        <a:solidFill>
          <a:schemeClr val="accent1">
            <a:shade val="80000"/>
            <a:hueOff val="148730"/>
            <a:satOff val="-3019"/>
            <a:lumOff val="1022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Ineffective communi-cation</a:t>
          </a:r>
          <a:endParaRPr lang="en-GB" sz="1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933961" y="3713870"/>
        <a:ext cx="903907" cy="903907"/>
      </dsp:txXfrm>
    </dsp:sp>
    <dsp:sp modelId="{483D658B-E9C1-4F50-95EB-260DFFD4F116}">
      <dsp:nvSpPr>
        <dsp:cNvPr id="0" name=""/>
        <dsp:cNvSpPr/>
      </dsp:nvSpPr>
      <dsp:spPr>
        <a:xfrm rot="3170059">
          <a:off x="4985249" y="4401070"/>
          <a:ext cx="1320374" cy="23994"/>
        </a:xfrm>
        <a:custGeom>
          <a:avLst/>
          <a:gdLst/>
          <a:ahLst/>
          <a:cxnLst/>
          <a:rect l="0" t="0" r="0" b="0"/>
          <a:pathLst>
            <a:path>
              <a:moveTo>
                <a:pt x="0" y="11997"/>
              </a:moveTo>
              <a:lnTo>
                <a:pt x="1320374" y="11997"/>
              </a:lnTo>
            </a:path>
          </a:pathLst>
        </a:custGeom>
        <a:noFill/>
        <a:ln w="15875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612427" y="4380058"/>
        <a:ext cx="66018" cy="66018"/>
      </dsp:txXfrm>
    </dsp:sp>
    <dsp:sp modelId="{DB349B2A-6370-4E5C-91A6-6293D414B31A}">
      <dsp:nvSpPr>
        <dsp:cNvPr id="0" name=""/>
        <dsp:cNvSpPr/>
      </dsp:nvSpPr>
      <dsp:spPr>
        <a:xfrm>
          <a:off x="5782401" y="4812575"/>
          <a:ext cx="1300893" cy="1278317"/>
        </a:xfrm>
        <a:prstGeom prst="ellipse">
          <a:avLst/>
        </a:prstGeom>
        <a:solidFill>
          <a:schemeClr val="accent1">
            <a:shade val="80000"/>
            <a:hueOff val="198307"/>
            <a:satOff val="-4026"/>
            <a:lumOff val="1363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Issues with partnership working</a:t>
          </a:r>
          <a:endParaRPr lang="en-GB" sz="1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72912" y="4999780"/>
        <a:ext cx="919871" cy="903907"/>
      </dsp:txXfrm>
    </dsp:sp>
    <dsp:sp modelId="{963E5024-C417-4392-A404-14883559745E}">
      <dsp:nvSpPr>
        <dsp:cNvPr id="0" name=""/>
        <dsp:cNvSpPr/>
      </dsp:nvSpPr>
      <dsp:spPr>
        <a:xfrm rot="5400000">
          <a:off x="4122252" y="4667503"/>
          <a:ext cx="1411323" cy="23994"/>
        </a:xfrm>
        <a:custGeom>
          <a:avLst/>
          <a:gdLst/>
          <a:ahLst/>
          <a:cxnLst/>
          <a:rect l="0" t="0" r="0" b="0"/>
          <a:pathLst>
            <a:path>
              <a:moveTo>
                <a:pt x="0" y="11997"/>
              </a:moveTo>
              <a:lnTo>
                <a:pt x="1411323" y="11997"/>
              </a:lnTo>
            </a:path>
          </a:pathLst>
        </a:custGeom>
        <a:noFill/>
        <a:ln w="15875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kern="1200" dirty="0">
            <a:solidFill>
              <a:sysClr val="windowText" lastClr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92630" y="4644217"/>
        <a:ext cx="70566" cy="70566"/>
      </dsp:txXfrm>
    </dsp:sp>
    <dsp:sp modelId="{CDA9FEAF-93C1-4268-97E7-DF0E82408843}">
      <dsp:nvSpPr>
        <dsp:cNvPr id="0" name=""/>
        <dsp:cNvSpPr/>
      </dsp:nvSpPr>
      <dsp:spPr>
        <a:xfrm>
          <a:off x="4188754" y="5385162"/>
          <a:ext cx="1278317" cy="1278317"/>
        </a:xfrm>
        <a:prstGeom prst="ellipse">
          <a:avLst/>
        </a:prstGeom>
        <a:solidFill>
          <a:schemeClr val="accent1">
            <a:shade val="80000"/>
            <a:hueOff val="247884"/>
            <a:satOff val="-5032"/>
            <a:lumOff val="1704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Adoption of assets</a:t>
          </a:r>
          <a:endParaRPr lang="en-GB" sz="1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75959" y="5572367"/>
        <a:ext cx="903907" cy="903907"/>
      </dsp:txXfrm>
    </dsp:sp>
    <dsp:sp modelId="{339EA574-E23D-4B51-A8C4-DE7887731E70}">
      <dsp:nvSpPr>
        <dsp:cNvPr id="0" name=""/>
        <dsp:cNvSpPr/>
      </dsp:nvSpPr>
      <dsp:spPr>
        <a:xfrm rot="7560000">
          <a:off x="3342229" y="4431161"/>
          <a:ext cx="1360654" cy="23994"/>
        </a:xfrm>
        <a:custGeom>
          <a:avLst/>
          <a:gdLst/>
          <a:ahLst/>
          <a:cxnLst/>
          <a:rect l="0" t="0" r="0" b="0"/>
          <a:pathLst>
            <a:path>
              <a:moveTo>
                <a:pt x="0" y="11997"/>
              </a:moveTo>
              <a:lnTo>
                <a:pt x="1360654" y="11997"/>
              </a:lnTo>
            </a:path>
          </a:pathLst>
        </a:custGeom>
        <a:noFill/>
        <a:ln w="15875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kern="1200" dirty="0">
            <a:solidFill>
              <a:sysClr val="windowText" lastClr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988540" y="4409142"/>
        <a:ext cx="68032" cy="68032"/>
      </dsp:txXfrm>
    </dsp:sp>
    <dsp:sp modelId="{B5B0B807-54CF-4439-ACA6-2E53265CD39F}">
      <dsp:nvSpPr>
        <dsp:cNvPr id="0" name=""/>
        <dsp:cNvSpPr/>
      </dsp:nvSpPr>
      <dsp:spPr>
        <a:xfrm>
          <a:off x="2607823" y="4871486"/>
          <a:ext cx="1278317" cy="1278317"/>
        </a:xfrm>
        <a:prstGeom prst="ellipse">
          <a:avLst/>
        </a:prstGeom>
        <a:solidFill>
          <a:schemeClr val="accent1">
            <a:shade val="80000"/>
            <a:hueOff val="297461"/>
            <a:satOff val="-6039"/>
            <a:lumOff val="2045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Legislation, regulations</a:t>
          </a:r>
          <a:endParaRPr lang="en-GB" sz="1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95028" y="5058691"/>
        <a:ext cx="903907" cy="903907"/>
      </dsp:txXfrm>
    </dsp:sp>
    <dsp:sp modelId="{BD65D278-4E6B-400C-A75F-5FFEB9C3399B}">
      <dsp:nvSpPr>
        <dsp:cNvPr id="0" name=""/>
        <dsp:cNvSpPr/>
      </dsp:nvSpPr>
      <dsp:spPr>
        <a:xfrm rot="9720000">
          <a:off x="2847323" y="3763966"/>
          <a:ext cx="1244916" cy="23994"/>
        </a:xfrm>
        <a:custGeom>
          <a:avLst/>
          <a:gdLst/>
          <a:ahLst/>
          <a:cxnLst/>
          <a:rect l="0" t="0" r="0" b="0"/>
          <a:pathLst>
            <a:path>
              <a:moveTo>
                <a:pt x="0" y="11997"/>
              </a:moveTo>
              <a:lnTo>
                <a:pt x="1244916" y="11997"/>
              </a:lnTo>
            </a:path>
          </a:pathLst>
        </a:custGeom>
        <a:noFill/>
        <a:ln w="15875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438659" y="3744840"/>
        <a:ext cx="62245" cy="62245"/>
      </dsp:txXfrm>
    </dsp:sp>
    <dsp:sp modelId="{F3442D80-EA0E-4B55-9E77-4AE2F1873941}">
      <dsp:nvSpPr>
        <dsp:cNvPr id="0" name=""/>
        <dsp:cNvSpPr/>
      </dsp:nvSpPr>
      <dsp:spPr>
        <a:xfrm>
          <a:off x="1630753" y="3526665"/>
          <a:ext cx="1278317" cy="1278317"/>
        </a:xfrm>
        <a:prstGeom prst="ellipse">
          <a:avLst/>
        </a:prstGeom>
        <a:solidFill>
          <a:schemeClr val="accent1">
            <a:shade val="80000"/>
            <a:hueOff val="347038"/>
            <a:satOff val="-7045"/>
            <a:lumOff val="2386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Culture, public perception</a:t>
          </a:r>
          <a:endParaRPr lang="en-GB" sz="1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17958" y="3713870"/>
        <a:ext cx="903907" cy="903907"/>
      </dsp:txXfrm>
    </dsp:sp>
    <dsp:sp modelId="{18F9EF98-E865-4EAE-8254-44765133B86D}">
      <dsp:nvSpPr>
        <dsp:cNvPr id="0" name=""/>
        <dsp:cNvSpPr/>
      </dsp:nvSpPr>
      <dsp:spPr>
        <a:xfrm rot="11880000">
          <a:off x="2904771" y="2890497"/>
          <a:ext cx="1186027" cy="23994"/>
        </a:xfrm>
        <a:custGeom>
          <a:avLst/>
          <a:gdLst/>
          <a:ahLst/>
          <a:cxnLst/>
          <a:rect l="0" t="0" r="0" b="0"/>
          <a:pathLst>
            <a:path>
              <a:moveTo>
                <a:pt x="0" y="11997"/>
              </a:moveTo>
              <a:lnTo>
                <a:pt x="1186027" y="11997"/>
              </a:lnTo>
            </a:path>
          </a:pathLst>
        </a:custGeom>
        <a:noFill/>
        <a:ln w="15875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468134" y="2872844"/>
        <a:ext cx="59301" cy="59301"/>
      </dsp:txXfrm>
    </dsp:sp>
    <dsp:sp modelId="{1FBEE0D4-7CE5-40B4-85EB-0A66FB878EBA}">
      <dsp:nvSpPr>
        <dsp:cNvPr id="0" name=""/>
        <dsp:cNvSpPr/>
      </dsp:nvSpPr>
      <dsp:spPr>
        <a:xfrm>
          <a:off x="1564652" y="1864376"/>
          <a:ext cx="1410521" cy="1278317"/>
        </a:xfrm>
        <a:prstGeom prst="ellipse">
          <a:avLst/>
        </a:prstGeom>
        <a:solidFill>
          <a:schemeClr val="accent1">
            <a:shade val="80000"/>
            <a:hueOff val="396615"/>
            <a:satOff val="-8052"/>
            <a:lumOff val="2726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Identifying multiple benefits</a:t>
          </a:r>
          <a:endParaRPr lang="en-GB" sz="1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71218" y="2051581"/>
        <a:ext cx="997389" cy="903907"/>
      </dsp:txXfrm>
    </dsp:sp>
    <dsp:sp modelId="{1B7ED5FD-8FFE-49AA-8D79-22840B93B8FB}">
      <dsp:nvSpPr>
        <dsp:cNvPr id="0" name=""/>
        <dsp:cNvSpPr/>
      </dsp:nvSpPr>
      <dsp:spPr>
        <a:xfrm rot="14040000">
          <a:off x="3342229" y="2214204"/>
          <a:ext cx="1360654" cy="23994"/>
        </a:xfrm>
        <a:custGeom>
          <a:avLst/>
          <a:gdLst/>
          <a:ahLst/>
          <a:cxnLst/>
          <a:rect l="0" t="0" r="0" b="0"/>
          <a:pathLst>
            <a:path>
              <a:moveTo>
                <a:pt x="0" y="11997"/>
              </a:moveTo>
              <a:lnTo>
                <a:pt x="1360654" y="11997"/>
              </a:lnTo>
            </a:path>
          </a:pathLst>
        </a:custGeom>
        <a:noFill/>
        <a:ln w="15875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988540" y="2192184"/>
        <a:ext cx="68032" cy="68032"/>
      </dsp:txXfrm>
    </dsp:sp>
    <dsp:sp modelId="{D88948F1-2732-4636-9B73-00ADD985A371}">
      <dsp:nvSpPr>
        <dsp:cNvPr id="0" name=""/>
        <dsp:cNvSpPr/>
      </dsp:nvSpPr>
      <dsp:spPr>
        <a:xfrm>
          <a:off x="2607823" y="519555"/>
          <a:ext cx="1278317" cy="1278317"/>
        </a:xfrm>
        <a:prstGeom prst="ellipse">
          <a:avLst/>
        </a:prstGeom>
        <a:solidFill>
          <a:schemeClr val="accent1">
            <a:shade val="80000"/>
            <a:hueOff val="446191"/>
            <a:satOff val="-9058"/>
            <a:lumOff val="3067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Competing priorities</a:t>
          </a:r>
          <a:endParaRPr lang="en-GB" sz="1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95028" y="706760"/>
        <a:ext cx="903907" cy="9039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87223"/>
          </a:xfrm>
          <a:prstGeom prst="rect">
            <a:avLst/>
          </a:prstGeom>
        </p:spPr>
        <p:txBody>
          <a:bodyPr vert="horz" lIns="94814" tIns="47407" rIns="94814" bIns="47407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87223"/>
          </a:xfrm>
          <a:prstGeom prst="rect">
            <a:avLst/>
          </a:prstGeom>
        </p:spPr>
        <p:txBody>
          <a:bodyPr vert="horz" lIns="94814" tIns="47407" rIns="94814" bIns="47407" rtlCol="0"/>
          <a:lstStyle>
            <a:lvl1pPr algn="r">
              <a:defRPr sz="1200"/>
            </a:lvl1pPr>
          </a:lstStyle>
          <a:p>
            <a:fld id="{B8A6D555-9295-401D-B414-53D0FF7011D2}" type="datetimeFigureOut">
              <a:rPr lang="en-GB" smtClean="0"/>
              <a:t>11/05/2017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1214438"/>
            <a:ext cx="4367213" cy="3276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14" tIns="47407" rIns="94814" bIns="47407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673293"/>
            <a:ext cx="5505450" cy="3823603"/>
          </a:xfrm>
          <a:prstGeom prst="rect">
            <a:avLst/>
          </a:prstGeom>
        </p:spPr>
        <p:txBody>
          <a:bodyPr vert="horz" lIns="94814" tIns="47407" rIns="94814" bIns="4740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23516"/>
            <a:ext cx="2982119" cy="487222"/>
          </a:xfrm>
          <a:prstGeom prst="rect">
            <a:avLst/>
          </a:prstGeom>
        </p:spPr>
        <p:txBody>
          <a:bodyPr vert="horz" lIns="94814" tIns="47407" rIns="94814" bIns="47407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9223516"/>
            <a:ext cx="2982119" cy="487222"/>
          </a:xfrm>
          <a:prstGeom prst="rect">
            <a:avLst/>
          </a:prstGeom>
        </p:spPr>
        <p:txBody>
          <a:bodyPr vert="horz" lIns="94814" tIns="47407" rIns="94814" bIns="47407" rtlCol="0" anchor="b"/>
          <a:lstStyle>
            <a:lvl1pPr algn="r">
              <a:defRPr sz="1200"/>
            </a:lvl1pPr>
          </a:lstStyle>
          <a:p>
            <a:fld id="{9D5C8768-2102-4FBD-A6EE-7AF29892A9F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4749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C8768-2102-4FBD-A6EE-7AF29892A9F0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237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11661-0CE0-42F1-B5D7-123365516025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4790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11661-0CE0-42F1-B5D7-12336551602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5755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11661-0CE0-42F1-B5D7-12336551602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1315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C8768-2102-4FBD-A6EE-7AF29892A9F0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13207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C8768-2102-4FBD-A6EE-7AF29892A9F0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01701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C8768-2102-4FBD-A6EE-7AF29892A9F0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95198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C8768-2102-4FBD-A6EE-7AF29892A9F0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05160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C8768-2102-4FBD-A6EE-7AF29892A9F0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42775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C8768-2102-4FBD-A6EE-7AF29892A9F0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33693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C8768-2102-4FBD-A6EE-7AF29892A9F0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8649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C8768-2102-4FBD-A6EE-7AF29892A9F0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9332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11661-0CE0-42F1-B5D7-123365516025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4504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11661-0CE0-42F1-B5D7-12336551602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1947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8141">
              <a:defRPr/>
            </a:pPr>
            <a:endParaRPr lang="en-GB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11661-0CE0-42F1-B5D7-12336551602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901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C8768-2102-4FBD-A6EE-7AF29892A9F0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31613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11661-0CE0-42F1-B5D7-12336551602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73088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11661-0CE0-42F1-B5D7-123365516025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76569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C8768-2102-4FBD-A6EE-7AF29892A9F0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3989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5D4B-9F69-46B7-8719-253914175627}" type="datetimeFigureOut">
              <a:rPr lang="en-GB" smtClean="0"/>
              <a:t>11/05/2017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324B2-E12B-4960-80E0-AD66F631646E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129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5D4B-9F69-46B7-8719-253914175627}" type="datetimeFigureOut">
              <a:rPr lang="en-GB" smtClean="0"/>
              <a:t>11/05/2017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324B2-E12B-4960-80E0-AD66F631646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1120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5D4B-9F69-46B7-8719-253914175627}" type="datetimeFigureOut">
              <a:rPr lang="en-GB" smtClean="0"/>
              <a:t>11/05/2017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324B2-E12B-4960-80E0-AD66F631646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2752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5D4B-9F69-46B7-8719-253914175627}" type="datetimeFigureOut">
              <a:rPr lang="en-GB" smtClean="0"/>
              <a:t>11/05/2017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324B2-E12B-4960-80E0-AD66F631646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2557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5D4B-9F69-46B7-8719-253914175627}" type="datetimeFigureOut">
              <a:rPr lang="en-GB" smtClean="0"/>
              <a:t>11/05/2017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324B2-E12B-4960-80E0-AD66F631646E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5138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5D4B-9F69-46B7-8719-253914175627}" type="datetimeFigureOut">
              <a:rPr lang="en-GB" smtClean="0"/>
              <a:t>11/05/2017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324B2-E12B-4960-80E0-AD66F631646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4772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5D4B-9F69-46B7-8719-253914175627}" type="datetimeFigureOut">
              <a:rPr lang="en-GB" smtClean="0"/>
              <a:t>11/05/2017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324B2-E12B-4960-80E0-AD66F631646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4877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5D4B-9F69-46B7-8719-253914175627}" type="datetimeFigureOut">
              <a:rPr lang="en-GB" smtClean="0"/>
              <a:t>11/05/2017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324B2-E12B-4960-80E0-AD66F631646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1279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5D4B-9F69-46B7-8719-253914175627}" type="datetimeFigureOut">
              <a:rPr lang="en-GB" smtClean="0"/>
              <a:t>11/05/2017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324B2-E12B-4960-80E0-AD66F631646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8620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22E55D4B-9F69-46B7-8719-253914175627}" type="datetimeFigureOut">
              <a:rPr lang="en-GB" smtClean="0"/>
              <a:t>11/05/2017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82324B2-E12B-4960-80E0-AD66F631646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5740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5D4B-9F69-46B7-8719-253914175627}" type="datetimeFigureOut">
              <a:rPr lang="en-GB" smtClean="0"/>
              <a:t>11/05/2017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324B2-E12B-4960-80E0-AD66F631646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4324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2E55D4B-9F69-46B7-8719-253914175627}" type="datetimeFigureOut">
              <a:rPr lang="en-GB" smtClean="0"/>
              <a:t>11/05/2017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82324B2-E12B-4960-80E0-AD66F631646E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359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microsoft.com/office/2007/relationships/hdphoto" Target="../media/hdphoto1.wdp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9144000" cy="6507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6882" y="43751"/>
            <a:ext cx="8965693" cy="524136"/>
            <a:chOff x="66882" y="43751"/>
            <a:chExt cx="8965693" cy="524136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82" y="71012"/>
              <a:ext cx="775509" cy="46006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59" t="18966" r="5019" b="20200"/>
            <a:stretch/>
          </p:blipFill>
          <p:spPr>
            <a:xfrm>
              <a:off x="1042928" y="117638"/>
              <a:ext cx="1396240" cy="37796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9705" y="148303"/>
              <a:ext cx="1440131" cy="30548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0373" y="91181"/>
              <a:ext cx="979721" cy="415639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0631" y="43751"/>
              <a:ext cx="620307" cy="524136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1475" y="97999"/>
              <a:ext cx="1296799" cy="41564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8811" y="168673"/>
              <a:ext cx="1253764" cy="313441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1560" y="1049663"/>
            <a:ext cx="79208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200" dirty="0" smtClean="0">
                <a:solidFill>
                  <a:prstClr val="black"/>
                </a:solidFill>
                <a:latin typeface="Cambria" panose="02040503050406030204" pitchFamily="18" charset="0"/>
              </a:rPr>
              <a:t>Learning and Action Alliances</a:t>
            </a:r>
            <a:endParaRPr lang="en-GB" sz="22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17888" y="6439185"/>
            <a:ext cx="8508225" cy="369332"/>
            <a:chOff x="317888" y="6439185"/>
            <a:chExt cx="8508225" cy="369332"/>
          </a:xfrm>
        </p:grpSpPr>
        <p:sp>
          <p:nvSpPr>
            <p:cNvPr id="21" name="TextBox 20"/>
            <p:cNvSpPr txBox="1"/>
            <p:nvPr/>
          </p:nvSpPr>
          <p:spPr>
            <a:xfrm>
              <a:off x="317888" y="6439185"/>
              <a:ext cx="85082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u="sng" dirty="0" smtClean="0"/>
                <a:t>www.urbanfloodresilience.ac.uk</a:t>
              </a:r>
              <a:r>
                <a:rPr lang="en-GB" dirty="0" smtClean="0"/>
                <a:t>	               Urban Flood Resilience @BlueGreenCities</a:t>
              </a:r>
              <a:endParaRPr lang="en-GB" dirty="0"/>
            </a:p>
          </p:txBody>
        </p:sp>
        <p:pic>
          <p:nvPicPr>
            <p:cNvPr id="22" name="Picture 2" descr="https://pbs.twimg.com/profile_images/666407537084796928/YBGgi9BO.png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9727" b="78516" l="16211" r="8535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49" t="18913" r="14048" b="19759"/>
            <a:stretch/>
          </p:blipFill>
          <p:spPr bwMode="auto">
            <a:xfrm>
              <a:off x="4470604" y="6493901"/>
              <a:ext cx="299629" cy="259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764598" y="2193416"/>
            <a:ext cx="7614804" cy="3633039"/>
            <a:chOff x="826745" y="2064626"/>
            <a:chExt cx="7614804" cy="3633039"/>
          </a:xfrm>
        </p:grpSpPr>
        <p:pic>
          <p:nvPicPr>
            <p:cNvPr id="23" name="Picture 5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745" y="2325395"/>
              <a:ext cx="4152900" cy="311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02" r="25134"/>
            <a:stretch/>
          </p:blipFill>
          <p:spPr>
            <a:xfrm>
              <a:off x="5460631" y="2064626"/>
              <a:ext cx="2980918" cy="363303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93579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/>
          <p:cNvSpPr/>
          <p:nvPr/>
        </p:nvSpPr>
        <p:spPr>
          <a:xfrm>
            <a:off x="0" y="86717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000" dirty="0" smtClean="0">
                <a:latin typeface="Cambria" panose="02040503050406030204" pitchFamily="18" charset="0"/>
              </a:rPr>
              <a:t>Developing a shared vision</a:t>
            </a:r>
            <a:endParaRPr lang="en-GB" sz="3000" dirty="0">
              <a:latin typeface="Cambria" panose="02040503050406030204" pitchFamily="18" charset="0"/>
            </a:endParaRPr>
          </a:p>
          <a:p>
            <a:pPr algn="ctr"/>
            <a:r>
              <a:rPr lang="en-GB" sz="3000" dirty="0" smtClean="0">
                <a:latin typeface="Cambria" panose="02040503050406030204" pitchFamily="18" charset="0"/>
              </a:rPr>
              <a:t> </a:t>
            </a:r>
            <a:endParaRPr lang="en-GB" sz="3000" dirty="0">
              <a:latin typeface="Cambria" panose="02040503050406030204" pitchFamily="18" charset="0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231874" y="865414"/>
            <a:ext cx="8912126" cy="5437414"/>
            <a:chOff x="231874" y="865414"/>
            <a:chExt cx="8912126" cy="5437414"/>
          </a:xfrm>
        </p:grpSpPr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1874" y="865414"/>
              <a:ext cx="8912126" cy="5437414"/>
            </a:xfrm>
            <a:prstGeom prst="rect">
              <a:avLst/>
            </a:prstGeom>
          </p:spPr>
        </p:pic>
        <p:sp>
          <p:nvSpPr>
            <p:cNvPr id="60" name="TextBox 59"/>
            <p:cNvSpPr txBox="1"/>
            <p:nvPr/>
          </p:nvSpPr>
          <p:spPr>
            <a:xfrm>
              <a:off x="303435" y="4818491"/>
              <a:ext cx="1048287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1300" dirty="0" smtClean="0"/>
                <a:t>Learning and Action Alliance</a:t>
              </a:r>
              <a:endParaRPr lang="en-GB" sz="130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59094" y="3142196"/>
              <a:ext cx="1048287" cy="2000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300" dirty="0"/>
                <a:t>f</a:t>
              </a:r>
              <a:r>
                <a:rPr lang="en-GB" sz="1300" dirty="0" smtClean="0"/>
                <a:t>lood, drought</a:t>
              </a:r>
              <a:endParaRPr lang="en-GB" sz="1300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850548" y="1075675"/>
              <a:ext cx="1015157" cy="83790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72000" rIns="0" bIns="72000" rtlCol="0">
              <a:spAutoFit/>
            </a:bodyPr>
            <a:lstStyle/>
            <a:p>
              <a:pPr algn="ctr"/>
              <a:r>
                <a:rPr lang="en-GB" sz="1500" dirty="0" smtClean="0"/>
                <a:t>Ebbsfleet (Blue-Green) Vision</a:t>
              </a:r>
              <a:endParaRPr lang="en-GB" sz="15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9387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-27384"/>
            <a:ext cx="89289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 smtClean="0">
                <a:solidFill>
                  <a:srgbClr val="002060"/>
                </a:solidFill>
              </a:rPr>
              <a:t>Impact and Feedback</a:t>
            </a:r>
            <a:endParaRPr lang="en-GB" sz="3000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83768" y="44624"/>
            <a:ext cx="4032790" cy="4819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0" y="167425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000" dirty="0" smtClean="0">
                <a:latin typeface="Cambria" panose="02040503050406030204" pitchFamily="18" charset="0"/>
              </a:rPr>
              <a:t>Achievements of the Newcastle LAA</a:t>
            </a:r>
            <a:endParaRPr lang="en-GB" sz="3000" dirty="0">
              <a:latin typeface="Cambria" panose="02040503050406030204" pitchFamily="18" charset="0"/>
            </a:endParaRPr>
          </a:p>
          <a:p>
            <a:pPr algn="ctr"/>
            <a:r>
              <a:rPr lang="en-GB" sz="3000" dirty="0" smtClean="0">
                <a:latin typeface="Cambria" panose="02040503050406030204" pitchFamily="18" charset="0"/>
              </a:rPr>
              <a:t> </a:t>
            </a:r>
            <a:endParaRPr lang="en-GB" sz="3000" dirty="0">
              <a:latin typeface="Cambria" panose="020405030504060302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50273" y="1182854"/>
            <a:ext cx="8243455" cy="4760512"/>
            <a:chOff x="450273" y="1182854"/>
            <a:chExt cx="8243455" cy="4760512"/>
          </a:xfrm>
        </p:grpSpPr>
        <p:sp>
          <p:nvSpPr>
            <p:cNvPr id="5" name="Rectangle 4"/>
            <p:cNvSpPr/>
            <p:nvPr/>
          </p:nvSpPr>
          <p:spPr>
            <a:xfrm>
              <a:off x="646867" y="1384194"/>
              <a:ext cx="7850267" cy="43704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6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Blue-Green Vision (March 2017)</a:t>
              </a:r>
            </a:p>
            <a:p>
              <a:endParaRPr lang="en-GB" dirty="0" smtClean="0">
                <a:solidFill>
                  <a:srgbClr val="000000"/>
                </a:solidFill>
              </a:endParaRPr>
            </a:p>
            <a:p>
              <a:r>
                <a:rPr lang="en-GB" sz="26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 </a:t>
              </a:r>
              <a:r>
                <a:rPr lang="en-GB" sz="26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Vision is for Newcastle to become a city that follows the principles of a Blue-Green City by maximising the opportunities to achieve multiple benefits of Blue-Green approaches to surface water management. </a:t>
              </a:r>
            </a:p>
            <a:p>
              <a:endParaRPr lang="en-GB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GB" sz="26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By forming a Learning and Action Alliance (LAA), our overarching goal is to </a:t>
              </a:r>
              <a:r>
                <a:rPr lang="en-GB" sz="26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promote this vision and to realise it by recognising, and utilising, windows of opportunity for potentially influencing the strategies of decision makers. </a:t>
              </a:r>
              <a:endParaRPr lang="en-GB" sz="2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50273" y="1182854"/>
              <a:ext cx="8243455" cy="476051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08000" rIns="144000" bIns="108000"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26302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733550" cy="358616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02" r="25134"/>
          <a:stretch/>
        </p:blipFill>
        <p:spPr>
          <a:xfrm>
            <a:off x="2699792" y="188640"/>
            <a:ext cx="5256583" cy="640654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9" name="Straight Connector 8"/>
          <p:cNvCxnSpPr/>
          <p:nvPr/>
        </p:nvCxnSpPr>
        <p:spPr>
          <a:xfrm flipV="1">
            <a:off x="1118295" y="188640"/>
            <a:ext cx="1581497" cy="15121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763688" y="3774803"/>
            <a:ext cx="936104" cy="282037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07504" y="3879046"/>
            <a:ext cx="23042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Northumberland Street and John Dobson Street: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Green roofs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Swales (2x2 m) Street trees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Permeable paving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765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932" y="886691"/>
            <a:ext cx="6544268" cy="5367243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95536" y="886691"/>
            <a:ext cx="1872208" cy="1656184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6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St James’ Boulevard swale</a:t>
            </a:r>
          </a:p>
          <a:p>
            <a:endParaRPr lang="en-GB" sz="26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r>
              <a:rPr lang="en-GB" sz="22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RP= </a:t>
            </a:r>
            <a:r>
              <a:rPr lang="en-GB" sz="2200" dirty="0">
                <a:solidFill>
                  <a:srgbClr val="002060"/>
                </a:solidFill>
                <a:latin typeface="Cambria" panose="02040503050406030204" pitchFamily="18" charset="0"/>
              </a:rPr>
              <a:t>50 </a:t>
            </a:r>
            <a:r>
              <a:rPr lang="en-GB" sz="22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years, 60 mins</a:t>
            </a:r>
            <a:endParaRPr lang="en-GB" sz="22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endParaRPr lang="en-GB" sz="28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endParaRPr lang="en-GB" sz="2600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endParaRPr lang="en-GB" sz="26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endParaRPr lang="en-GB" sz="26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2267744" y="4502727"/>
            <a:ext cx="1912097" cy="294425"/>
          </a:xfrm>
          <a:prstGeom prst="straightConnector1">
            <a:avLst/>
          </a:prstGeom>
          <a:ln w="28575" cmpd="sng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30277" y="4293096"/>
            <a:ext cx="1512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mbria" panose="02040503050406030204" pitchFamily="18" charset="0"/>
              </a:rPr>
              <a:t>Dimensions of swale:</a:t>
            </a:r>
          </a:p>
          <a:p>
            <a:r>
              <a:rPr lang="en-GB" dirty="0" smtClean="0">
                <a:latin typeface="Cambria" panose="02040503050406030204" pitchFamily="18" charset="0"/>
              </a:rPr>
              <a:t>Width = 2m</a:t>
            </a:r>
          </a:p>
          <a:p>
            <a:r>
              <a:rPr lang="en-GB" dirty="0" smtClean="0">
                <a:latin typeface="Cambria" panose="02040503050406030204" pitchFamily="18" charset="0"/>
              </a:rPr>
              <a:t>Depth &lt; 1m</a:t>
            </a:r>
            <a:endParaRPr lang="en-GB" dirty="0">
              <a:latin typeface="Cambria" panose="0204050305040603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86717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000" dirty="0">
                <a:latin typeface="Cambria" panose="02040503050406030204" pitchFamily="18" charset="0"/>
              </a:rPr>
              <a:t>Modelling novel Blue-Green solutions</a:t>
            </a:r>
          </a:p>
        </p:txBody>
      </p:sp>
    </p:spTree>
    <p:extLst>
      <p:ext uri="{BB962C8B-B14F-4D97-AF65-F5344CB8AC3E}">
        <p14:creationId xmlns:p14="http://schemas.microsoft.com/office/powerpoint/2010/main" val="402593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6717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000" dirty="0" smtClean="0">
                <a:latin typeface="Cambria" panose="02040503050406030204" pitchFamily="18" charset="0"/>
              </a:rPr>
              <a:t>Priority schemes in Wingrove (residential area)</a:t>
            </a:r>
            <a:endParaRPr lang="en-GB" sz="3000" dirty="0">
              <a:latin typeface="Cambria" panose="020405030504060302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26295"/>
            <a:ext cx="8064896" cy="518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80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6220496"/>
            <a:ext cx="9144000" cy="637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612153" y="1274658"/>
            <a:ext cx="7919695" cy="7271384"/>
            <a:chOff x="0" y="0"/>
            <a:chExt cx="6435218" cy="7271679"/>
          </a:xfrm>
          <a:solidFill>
            <a:schemeClr val="bg1"/>
          </a:solidFill>
        </p:grpSpPr>
        <p:grpSp>
          <p:nvGrpSpPr>
            <p:cNvPr id="3" name="Group 2"/>
            <p:cNvGrpSpPr/>
            <p:nvPr/>
          </p:nvGrpSpPr>
          <p:grpSpPr>
            <a:xfrm>
              <a:off x="0" y="68238"/>
              <a:ext cx="6435218" cy="7203441"/>
              <a:chOff x="0" y="-1"/>
              <a:chExt cx="6435353" cy="7203991"/>
            </a:xfrm>
            <a:grpFill/>
          </p:grpSpPr>
          <p:grpSp>
            <p:nvGrpSpPr>
              <p:cNvPr id="9" name="Group 8"/>
              <p:cNvGrpSpPr/>
              <p:nvPr/>
            </p:nvGrpSpPr>
            <p:grpSpPr>
              <a:xfrm>
                <a:off x="0" y="-1"/>
                <a:ext cx="6435353" cy="5239849"/>
                <a:chOff x="0" y="-1"/>
                <a:chExt cx="6435353" cy="5239849"/>
              </a:xfrm>
              <a:grpFill/>
            </p:grpSpPr>
            <p:grpSp>
              <p:nvGrpSpPr>
                <p:cNvPr id="12" name="Group 11"/>
                <p:cNvGrpSpPr/>
                <p:nvPr/>
              </p:nvGrpSpPr>
              <p:grpSpPr>
                <a:xfrm>
                  <a:off x="0" y="-1"/>
                  <a:ext cx="6090804" cy="2489314"/>
                  <a:chOff x="0" y="-1"/>
                  <a:chExt cx="6090804" cy="2489314"/>
                </a:xfrm>
                <a:grpFill/>
              </p:grpSpPr>
              <p:grpSp>
                <p:nvGrpSpPr>
                  <p:cNvPr id="17" name="Group 16"/>
                  <p:cNvGrpSpPr/>
                  <p:nvPr/>
                </p:nvGrpSpPr>
                <p:grpSpPr>
                  <a:xfrm>
                    <a:off x="0" y="5024"/>
                    <a:ext cx="2681407" cy="2484289"/>
                    <a:chOff x="0" y="0"/>
                    <a:chExt cx="2681785" cy="2484736"/>
                  </a:xfrm>
                  <a:grpFill/>
                </p:grpSpPr>
                <p:graphicFrame>
                  <p:nvGraphicFramePr>
                    <p:cNvPr id="20" name="Chart 19"/>
                    <p:cNvGraphicFramePr/>
                    <p:nvPr>
                      <p:extLst>
                        <p:ext uri="{D42A27DB-BD31-4B8C-83A1-F6EECF244321}">
                          <p14:modId xmlns:p14="http://schemas.microsoft.com/office/powerpoint/2010/main" val="623176531"/>
                        </p:ext>
                      </p:extLst>
                    </p:nvPr>
                  </p:nvGraphicFramePr>
                  <p:xfrm>
                    <a:off x="0" y="0"/>
                    <a:ext cx="2681785" cy="2484736"/>
                  </p:xfrm>
                  <a:graphic>
                    <a:graphicData uri="http://schemas.openxmlformats.org/drawingml/2006/chart">
                      <c:chart xmlns:c="http://schemas.openxmlformats.org/drawingml/2006/chart" xmlns:r="http://schemas.openxmlformats.org/officeDocument/2006/relationships" r:id="rId3"/>
                    </a:graphicData>
                  </a:graphic>
                </p:graphicFrame>
                <p:sp>
                  <p:nvSpPr>
                    <p:cNvPr id="21" name="Text Box 385"/>
                    <p:cNvSpPr txBox="1"/>
                    <p:nvPr/>
                  </p:nvSpPr>
                  <p:spPr>
                    <a:xfrm>
                      <a:off x="1405719" y="163773"/>
                      <a:ext cx="1203577" cy="370048"/>
                    </a:xfrm>
                    <a:prstGeom prst="rect">
                      <a:avLst/>
                    </a:prstGeom>
                    <a:grpFill/>
                    <a:ln w="6350">
                      <a:noFill/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en-US" sz="1500" b="1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would like to have permeable paving</a:t>
                      </a:r>
                      <a:endParaRPr lang="en-GB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graphicFrame>
                <p:nvGraphicFramePr>
                  <p:cNvPr id="18" name="Chart 17"/>
                  <p:cNvGraphicFramePr/>
                  <p:nvPr>
                    <p:extLst>
                      <p:ext uri="{D42A27DB-BD31-4B8C-83A1-F6EECF244321}">
                        <p14:modId xmlns:p14="http://schemas.microsoft.com/office/powerpoint/2010/main" val="1560390473"/>
                      </p:ext>
                    </p:extLst>
                  </p:nvPr>
                </p:nvGraphicFramePr>
                <p:xfrm>
                  <a:off x="3044651" y="-1"/>
                  <a:ext cx="2682909" cy="2484290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4"/>
                  </a:graphicData>
                </a:graphic>
              </p:graphicFrame>
              <p:sp>
                <p:nvSpPr>
                  <p:cNvPr id="19" name="Text Box 389"/>
                  <p:cNvSpPr txBox="1"/>
                  <p:nvPr/>
                </p:nvSpPr>
                <p:spPr>
                  <a:xfrm>
                    <a:off x="4305719" y="180871"/>
                    <a:ext cx="1785085" cy="518160"/>
                  </a:xfrm>
                  <a:prstGeom prst="rect">
                    <a:avLst/>
                  </a:prstGeom>
                  <a:grp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>
                      <a:spcAft>
                        <a:spcPts val="0"/>
                      </a:spcAft>
                    </a:pPr>
                    <a:r>
                      <a:rPr lang="en-US" sz="1500" b="1" dirty="0" smtClean="0"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I </a:t>
                    </a:r>
                    <a:r>
                      <a:rPr lang="en-US" sz="1500" b="1" dirty="0"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understand the role of permeable paving in reducing flood risk</a:t>
                    </a:r>
                    <a:endParaRPr lang="en-GB" sz="15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pPr algn="just">
                      <a:spcAft>
                        <a:spcPts val="0"/>
                      </a:spcAft>
                    </a:pPr>
                    <a:r>
                      <a:rPr lang="en-GB" sz="1000" dirty="0"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 </a:t>
                    </a:r>
                    <a:endParaRPr lang="en-GB" sz="10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aphicFrame>
              <p:nvGraphicFramePr>
                <p:cNvPr id="13" name="Chart 12"/>
                <p:cNvGraphicFramePr/>
                <p:nvPr>
                  <p:extLst>
                    <p:ext uri="{D42A27DB-BD31-4B8C-83A1-F6EECF244321}">
                      <p14:modId xmlns:p14="http://schemas.microsoft.com/office/powerpoint/2010/main" val="3420691650"/>
                    </p:ext>
                  </p:extLst>
                </p:nvPr>
              </p:nvGraphicFramePr>
              <p:xfrm>
                <a:off x="0" y="2755558"/>
                <a:ext cx="2678806" cy="2484290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5"/>
                </a:graphicData>
              </a:graphic>
            </p:graphicFrame>
            <p:sp>
              <p:nvSpPr>
                <p:cNvPr id="14" name="Text Box 393"/>
                <p:cNvSpPr txBox="1"/>
                <p:nvPr/>
              </p:nvSpPr>
              <p:spPr>
                <a:xfrm>
                  <a:off x="1592495" y="2819451"/>
                  <a:ext cx="1385265" cy="827903"/>
                </a:xfrm>
                <a:prstGeom prst="rect">
                  <a:avLst/>
                </a:prstGeom>
                <a:grp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spcAft>
                      <a:spcPts val="0"/>
                    </a:spcAft>
                  </a:pPr>
                  <a:r>
                    <a:rPr lang="en-US" sz="1500" b="1" dirty="0" smtClean="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I </a:t>
                  </a:r>
                  <a:r>
                    <a:rPr lang="en-US" sz="1500" b="1" dirty="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would be happy to pull weeds out of the permeable paving</a:t>
                  </a:r>
                  <a:endParaRPr lang="en-GB" sz="15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l">
                    <a:spcAft>
                      <a:spcPts val="0"/>
                    </a:spcAft>
                  </a:pPr>
                  <a:r>
                    <a:rPr lang="en-GB" sz="1000" dirty="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  <a:endParaRPr lang="en-GB" sz="1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graphicFrame>
              <p:nvGraphicFramePr>
                <p:cNvPr id="15" name="Chart 14"/>
                <p:cNvGraphicFramePr/>
                <p:nvPr>
                  <p:extLst>
                    <p:ext uri="{D42A27DB-BD31-4B8C-83A1-F6EECF244321}">
                      <p14:modId xmlns:p14="http://schemas.microsoft.com/office/powerpoint/2010/main" val="2740595115"/>
                    </p:ext>
                  </p:extLst>
                </p:nvPr>
              </p:nvGraphicFramePr>
              <p:xfrm>
                <a:off x="3045854" y="2755556"/>
                <a:ext cx="2678805" cy="2484290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6"/>
                </a:graphicData>
              </a:graphic>
            </p:graphicFrame>
            <p:sp>
              <p:nvSpPr>
                <p:cNvPr id="16" name="Text Box 396"/>
                <p:cNvSpPr txBox="1"/>
                <p:nvPr/>
              </p:nvSpPr>
              <p:spPr>
                <a:xfrm>
                  <a:off x="4642834" y="2858586"/>
                  <a:ext cx="1792519" cy="788768"/>
                </a:xfrm>
                <a:prstGeom prst="rect">
                  <a:avLst/>
                </a:prstGeom>
                <a:grp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spcAft>
                      <a:spcPts val="0"/>
                    </a:spcAft>
                  </a:pPr>
                  <a:r>
                    <a:rPr lang="en-US" sz="1500" b="1" dirty="0" smtClean="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I </a:t>
                  </a:r>
                  <a:r>
                    <a:rPr lang="en-US" sz="1500" b="1" dirty="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would be happy to sweep and clear the permeable paving</a:t>
                  </a:r>
                  <a:endParaRPr lang="en-GB" sz="15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l">
                    <a:spcAft>
                      <a:spcPts val="0"/>
                    </a:spcAft>
                  </a:pPr>
                  <a:r>
                    <a:rPr lang="en-GB" sz="1000" dirty="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  <a:endParaRPr lang="en-GB" sz="1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graphicFrame>
            <p:nvGraphicFramePr>
              <p:cNvPr id="10" name="Chart 9"/>
              <p:cNvGraphicFramePr/>
              <p:nvPr/>
            </p:nvGraphicFramePr>
            <p:xfrm>
              <a:off x="0" y="5090984"/>
              <a:ext cx="2681416" cy="211300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7"/>
              </a:graphicData>
            </a:graphic>
          </p:graphicFrame>
          <p:graphicFrame>
            <p:nvGraphicFramePr>
              <p:cNvPr id="11" name="Chart 10"/>
              <p:cNvGraphicFramePr/>
              <p:nvPr/>
            </p:nvGraphicFramePr>
            <p:xfrm>
              <a:off x="3052119" y="5090984"/>
              <a:ext cx="2681416" cy="211300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8"/>
              </a:graphicData>
            </a:graphic>
          </p:graphicFrame>
        </p:grpSp>
        <p:grpSp>
          <p:nvGrpSpPr>
            <p:cNvPr id="4" name="Group 3"/>
            <p:cNvGrpSpPr/>
            <p:nvPr/>
          </p:nvGrpSpPr>
          <p:grpSpPr>
            <a:xfrm>
              <a:off x="156949" y="0"/>
              <a:ext cx="3278875" cy="2960086"/>
              <a:chOff x="0" y="0"/>
              <a:chExt cx="3278875" cy="2960086"/>
            </a:xfrm>
            <a:grpFill/>
          </p:grpSpPr>
          <p:sp>
            <p:nvSpPr>
              <p:cNvPr id="5" name="Text Box 410"/>
              <p:cNvSpPr txBox="1"/>
              <p:nvPr/>
            </p:nvSpPr>
            <p:spPr>
              <a:xfrm>
                <a:off x="6824" y="0"/>
                <a:ext cx="228600" cy="203200"/>
              </a:xfrm>
              <a:prstGeom prst="rect">
                <a:avLst/>
              </a:prstGeom>
              <a:grp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spcAft>
                    <a:spcPts val="0"/>
                  </a:spcAft>
                </a:pPr>
                <a:r>
                  <a:rPr lang="en-US" sz="1000" b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%</a:t>
                </a:r>
                <a:endParaRPr lang="en-GB" sz="1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n-GB" sz="10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GB" sz="1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Text Box 411"/>
              <p:cNvSpPr txBox="1"/>
              <p:nvPr/>
            </p:nvSpPr>
            <p:spPr>
              <a:xfrm>
                <a:off x="3050275" y="0"/>
                <a:ext cx="228600" cy="203200"/>
              </a:xfrm>
              <a:prstGeom prst="rect">
                <a:avLst/>
              </a:prstGeom>
              <a:grp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spcAft>
                    <a:spcPts val="0"/>
                  </a:spcAft>
                </a:pPr>
                <a:r>
                  <a:rPr lang="en-US" sz="1000" b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%</a:t>
                </a:r>
                <a:endParaRPr lang="en-GB" sz="1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n-GB" sz="10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GB" sz="1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Text Box 412"/>
              <p:cNvSpPr txBox="1"/>
              <p:nvPr/>
            </p:nvSpPr>
            <p:spPr>
              <a:xfrm>
                <a:off x="0" y="2736415"/>
                <a:ext cx="228600" cy="203200"/>
              </a:xfrm>
              <a:prstGeom prst="rect">
                <a:avLst/>
              </a:prstGeom>
              <a:grp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spcAft>
                    <a:spcPts val="0"/>
                  </a:spcAft>
                </a:pPr>
                <a:r>
                  <a:rPr lang="en-US" sz="1000" b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%</a:t>
                </a:r>
                <a:endParaRPr lang="en-GB" sz="1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n-GB" sz="10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GB" sz="1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Text Box 413"/>
              <p:cNvSpPr txBox="1"/>
              <p:nvPr/>
            </p:nvSpPr>
            <p:spPr>
              <a:xfrm>
                <a:off x="3050275" y="2756886"/>
                <a:ext cx="228600" cy="203200"/>
              </a:xfrm>
              <a:prstGeom prst="rect">
                <a:avLst/>
              </a:prstGeom>
              <a:grp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spcAft>
                    <a:spcPts val="0"/>
                  </a:spcAft>
                </a:pPr>
                <a:r>
                  <a:rPr lang="en-US" sz="1000" b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%</a:t>
                </a:r>
                <a:endParaRPr lang="en-GB" sz="1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n-GB" sz="10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GB" sz="1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2" name="Rectangle 21"/>
          <p:cNvSpPr/>
          <p:nvPr/>
        </p:nvSpPr>
        <p:spPr>
          <a:xfrm>
            <a:off x="0" y="86717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000" dirty="0" smtClean="0">
                <a:latin typeface="Cambria" panose="02040503050406030204" pitchFamily="18" charset="0"/>
              </a:rPr>
              <a:t>Residents’ perceptions of permeable paving and rain gardens - Wingrove</a:t>
            </a:r>
            <a:endParaRPr lang="en-GB" sz="30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74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761198" y="1741343"/>
            <a:ext cx="7621604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u="sng" dirty="0" smtClean="0">
                <a:solidFill>
                  <a:srgbClr val="002060"/>
                </a:solidFill>
              </a:rPr>
              <a:t>LAA members:</a:t>
            </a:r>
          </a:p>
          <a:p>
            <a:r>
              <a:rPr lang="en-GB" sz="1200" dirty="0" smtClean="0">
                <a:solidFill>
                  <a:srgbClr val="002060"/>
                </a:solidFill>
              </a:rPr>
              <a:t>	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srgbClr val="002060"/>
                </a:solidFill>
              </a:rPr>
              <a:t>gatekeepers for community access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srgbClr val="002060"/>
                </a:solidFill>
              </a:rPr>
              <a:t>suggesting questions to ask community that would generate information to help meet their objectives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srgbClr val="002060"/>
                </a:solidFill>
              </a:rPr>
              <a:t>helping research team ensure research outputs will be useful for practitioners</a:t>
            </a:r>
            <a:endParaRPr lang="en-GB" sz="2600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86717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000" dirty="0" smtClean="0">
                <a:latin typeface="Cambria" panose="02040503050406030204" pitchFamily="18" charset="0"/>
              </a:rPr>
              <a:t>Residents’ perceptions of permeable paving and rain gardens - Wingrove</a:t>
            </a:r>
            <a:endParaRPr lang="en-GB" sz="30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10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91696" y="167425"/>
            <a:ext cx="47523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000" dirty="0" smtClean="0">
                <a:latin typeface="Cambria" panose="02040503050406030204" pitchFamily="18" charset="0"/>
              </a:rPr>
              <a:t>Achievements of the Newcastle LAA</a:t>
            </a:r>
            <a:endParaRPr lang="en-GB" sz="3000" dirty="0">
              <a:latin typeface="Cambria" panose="02040503050406030204" pitchFamily="18" charset="0"/>
            </a:endParaRPr>
          </a:p>
          <a:p>
            <a:pPr algn="ctr"/>
            <a:r>
              <a:rPr lang="en-GB" sz="3000" dirty="0" smtClean="0">
                <a:latin typeface="Cambria" panose="02040503050406030204" pitchFamily="18" charset="0"/>
              </a:rPr>
              <a:t> </a:t>
            </a:r>
            <a:endParaRPr lang="en-GB" sz="3000" dirty="0">
              <a:latin typeface="Cambria" panose="0204050305040603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883" y="295435"/>
            <a:ext cx="4231116" cy="601664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052" y="1532586"/>
            <a:ext cx="3641895" cy="45924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978257" y="6344475"/>
            <a:ext cx="41657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/>
              <a:t>Source: http</a:t>
            </a:r>
            <a:r>
              <a:rPr lang="en-GB" sz="1200" dirty="0"/>
              <a:t>://</a:t>
            </a:r>
            <a:r>
              <a:rPr lang="en-GB" sz="1200" dirty="0" smtClean="0"/>
              <a:t>www.chroniclelive.co.uk/news/north-east-news/newcastle-helps-lead-way-blue-10914312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33791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0688" y="899022"/>
            <a:ext cx="8422624" cy="5242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GB" sz="2300" dirty="0" smtClean="0">
                <a:latin typeface="Cambria" panose="02040503050406030204" pitchFamily="18" charset="0"/>
              </a:rPr>
              <a:t>Stakeholder drivers for involvement (to make meetings useful)</a:t>
            </a:r>
          </a:p>
          <a:p>
            <a:pPr marL="342900" indent="-342900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GB" sz="2300" dirty="0" smtClean="0">
                <a:latin typeface="Cambria" panose="02040503050406030204" pitchFamily="18" charset="0"/>
              </a:rPr>
              <a:t>Key flood and water management issues (including drought)</a:t>
            </a:r>
          </a:p>
          <a:p>
            <a:pPr marL="342900" indent="-342900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GB" sz="2300" dirty="0" smtClean="0">
                <a:latin typeface="Cambria" panose="02040503050406030204" pitchFamily="18" charset="0"/>
              </a:rPr>
              <a:t>Environmental and social issues</a:t>
            </a:r>
          </a:p>
          <a:p>
            <a:pPr marL="342900" indent="-342900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GB" sz="2300" dirty="0" smtClean="0">
                <a:latin typeface="Cambria" panose="02040503050406030204" pitchFamily="18" charset="0"/>
              </a:rPr>
              <a:t>Geographical remit of LAA</a:t>
            </a:r>
          </a:p>
          <a:p>
            <a:pPr marL="342900" indent="-342900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GB" sz="2300" dirty="0">
                <a:latin typeface="Cambria" panose="02040503050406030204" pitchFamily="18" charset="0"/>
              </a:rPr>
              <a:t>Other stakeholders that could be involved</a:t>
            </a:r>
          </a:p>
          <a:p>
            <a:pPr marL="342900" indent="-342900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GB" sz="2300" dirty="0" smtClean="0">
                <a:latin typeface="Cambria" panose="02040503050406030204" pitchFamily="18" charset="0"/>
              </a:rPr>
              <a:t>Terms </a:t>
            </a:r>
            <a:r>
              <a:rPr lang="en-GB" sz="2300" dirty="0">
                <a:latin typeface="Cambria" panose="02040503050406030204" pitchFamily="18" charset="0"/>
              </a:rPr>
              <a:t>of reference </a:t>
            </a:r>
            <a:r>
              <a:rPr lang="en-GB" sz="2300" dirty="0" smtClean="0">
                <a:latin typeface="Cambria" panose="02040503050406030204" pitchFamily="18" charset="0"/>
              </a:rPr>
              <a:t>(frequency of meetings, roles </a:t>
            </a:r>
            <a:r>
              <a:rPr lang="en-GB" sz="2300" dirty="0">
                <a:latin typeface="Cambria" panose="02040503050406030204" pitchFamily="18" charset="0"/>
              </a:rPr>
              <a:t>and responsibilities of members, expectations placed on </a:t>
            </a:r>
            <a:r>
              <a:rPr lang="en-GB" sz="2300" dirty="0" smtClean="0">
                <a:latin typeface="Cambria" panose="02040503050406030204" pitchFamily="18" charset="0"/>
              </a:rPr>
              <a:t>participation</a:t>
            </a:r>
            <a:r>
              <a:rPr lang="en-GB" sz="2300" dirty="0">
                <a:latin typeface="Cambria" panose="02040503050406030204" pitchFamily="18" charset="0"/>
              </a:rPr>
              <a:t>, </a:t>
            </a:r>
            <a:r>
              <a:rPr lang="en-GB" sz="2300" dirty="0" smtClean="0">
                <a:latin typeface="Cambria" panose="02040503050406030204" pitchFamily="18" charset="0"/>
              </a:rPr>
              <a:t>protocols </a:t>
            </a:r>
            <a:r>
              <a:rPr lang="en-GB" sz="2300" dirty="0">
                <a:latin typeface="Cambria" panose="02040503050406030204" pitchFamily="18" charset="0"/>
              </a:rPr>
              <a:t>for group communication and data </a:t>
            </a:r>
            <a:r>
              <a:rPr lang="en-GB" sz="2300" dirty="0" smtClean="0">
                <a:latin typeface="Cambria" panose="02040503050406030204" pitchFamily="18" charset="0"/>
              </a:rPr>
              <a:t>sharing)</a:t>
            </a:r>
          </a:p>
          <a:p>
            <a:pPr marL="342900" indent="-342900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GB" sz="2300" dirty="0">
                <a:latin typeface="Cambria" panose="02040503050406030204" pitchFamily="18" charset="0"/>
              </a:rPr>
              <a:t>Case study locations within Ebbsfleet Garden City</a:t>
            </a:r>
          </a:p>
          <a:p>
            <a:pPr marL="342900" indent="-342900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GB" sz="2300" b="1" dirty="0" smtClean="0">
                <a:latin typeface="Cambria" panose="02040503050406030204" pitchFamily="18" charset="0"/>
              </a:rPr>
              <a:t>Ebbsfleet LAA vision </a:t>
            </a:r>
            <a:r>
              <a:rPr lang="en-GB" sz="2300" dirty="0" smtClean="0">
                <a:latin typeface="Cambria" panose="02040503050406030204" pitchFamily="18" charset="0"/>
              </a:rPr>
              <a:t>and strategic objectives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86717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000" dirty="0" smtClean="0">
                <a:latin typeface="Cambria" panose="02040503050406030204" pitchFamily="18" charset="0"/>
              </a:rPr>
              <a:t>Ebbsfleet Learning and Action Alliance</a:t>
            </a:r>
            <a:endParaRPr lang="en-GB" sz="30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37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9592"/>
          <a:stretch/>
        </p:blipFill>
        <p:spPr>
          <a:xfrm>
            <a:off x="0" y="0"/>
            <a:ext cx="9144000" cy="682850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68680" y="110929"/>
            <a:ext cx="740664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500" dirty="0">
                <a:ea typeface="Calibri" panose="020F0502020204030204" pitchFamily="34" charset="0"/>
              </a:rPr>
              <a:t>Workshop exercise: </a:t>
            </a:r>
            <a:endParaRPr lang="en-GB" sz="4500" dirty="0" smtClean="0">
              <a:ea typeface="Calibri" panose="020F0502020204030204" pitchFamily="34" charset="0"/>
            </a:endParaRPr>
          </a:p>
          <a:p>
            <a:pPr algn="ctr"/>
            <a:r>
              <a:rPr lang="en-GB" sz="4500" dirty="0" smtClean="0">
                <a:ea typeface="Calibri" panose="020F0502020204030204" pitchFamily="34" charset="0"/>
              </a:rPr>
              <a:t>Developing a vision for a resilient, sustainable Ebbsfleet</a:t>
            </a:r>
          </a:p>
        </p:txBody>
      </p:sp>
    </p:spTree>
    <p:extLst>
      <p:ext uri="{BB962C8B-B14F-4D97-AF65-F5344CB8AC3E}">
        <p14:creationId xmlns:p14="http://schemas.microsoft.com/office/powerpoint/2010/main" val="18458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86717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000" dirty="0" smtClean="0">
                <a:latin typeface="Cambria" panose="02040503050406030204" pitchFamily="18" charset="0"/>
              </a:rPr>
              <a:t>Introducing Learning and Action Alliances</a:t>
            </a:r>
            <a:endParaRPr lang="en-GB" sz="3000" dirty="0" smtClean="0">
              <a:effectLst/>
              <a:latin typeface="Cambria" panose="02040503050406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3840" y="1151707"/>
            <a:ext cx="865632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200" b="1" dirty="0">
                <a:ea typeface="Calibri" panose="020F0502020204030204" pitchFamily="34" charset="0"/>
              </a:rPr>
              <a:t>Flood and water management </a:t>
            </a:r>
            <a:r>
              <a:rPr lang="en-GB" sz="2200" b="1" dirty="0" smtClean="0">
                <a:ea typeface="Calibri" panose="020F0502020204030204" pitchFamily="34" charset="0"/>
              </a:rPr>
              <a:t>governance </a:t>
            </a:r>
            <a:r>
              <a:rPr lang="en-GB" sz="2200" dirty="0" smtClean="0">
                <a:ea typeface="Calibri" panose="020F0502020204030204" pitchFamily="34" charset="0"/>
              </a:rPr>
              <a:t>may be enhanced </a:t>
            </a:r>
            <a:r>
              <a:rPr lang="en-GB" sz="2200" dirty="0">
                <a:ea typeface="Calibri" panose="020F0502020204030204" pitchFamily="34" charset="0"/>
              </a:rPr>
              <a:t>through partnership working, intra- and cross-organisational collaborations, and wide stakeholder </a:t>
            </a:r>
            <a:r>
              <a:rPr lang="en-GB" sz="2200" dirty="0" smtClean="0">
                <a:ea typeface="Calibri" panose="020F0502020204030204" pitchFamily="34" charset="0"/>
              </a:rPr>
              <a:t>participation</a:t>
            </a:r>
          </a:p>
          <a:p>
            <a:endParaRPr lang="en-GB" sz="3000" dirty="0" smtClean="0">
              <a:ea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200" b="1" dirty="0" smtClean="0">
                <a:ea typeface="Calibri" panose="020F0502020204030204" pitchFamily="34" charset="0"/>
              </a:rPr>
              <a:t>Barriers</a:t>
            </a:r>
            <a:r>
              <a:rPr lang="en-GB" sz="2200" dirty="0" smtClean="0">
                <a:ea typeface="Calibri" panose="020F0502020204030204" pitchFamily="34" charset="0"/>
              </a:rPr>
              <a:t> </a:t>
            </a:r>
            <a:r>
              <a:rPr lang="en-GB" sz="2200" dirty="0">
                <a:ea typeface="Calibri" panose="020F0502020204030204" pitchFamily="34" charset="0"/>
              </a:rPr>
              <a:t>associated with ineffective communication, fragmented responsibilities and ‘siloed thinking’ restrict open </a:t>
            </a:r>
            <a:r>
              <a:rPr lang="en-GB" sz="2200" dirty="0" smtClean="0">
                <a:ea typeface="Calibri" panose="020F0502020204030204" pitchFamily="34" charset="0"/>
              </a:rPr>
              <a:t>dialogue and discussion</a:t>
            </a:r>
          </a:p>
          <a:p>
            <a:endParaRPr lang="en-GB" sz="2200" dirty="0">
              <a:ea typeface="Calibri" panose="020F050202020403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71160" y="3824802"/>
            <a:ext cx="7801680" cy="1892826"/>
            <a:chOff x="671160" y="3987033"/>
            <a:chExt cx="7801680" cy="1892826"/>
          </a:xfrm>
        </p:grpSpPr>
        <p:grpSp>
          <p:nvGrpSpPr>
            <p:cNvPr id="11" name="Group 10"/>
            <p:cNvGrpSpPr/>
            <p:nvPr/>
          </p:nvGrpSpPr>
          <p:grpSpPr>
            <a:xfrm>
              <a:off x="671160" y="3987033"/>
              <a:ext cx="7801680" cy="1692771"/>
              <a:chOff x="396240" y="3652182"/>
              <a:chExt cx="7801680" cy="1692771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396240" y="4048568"/>
                <a:ext cx="1980000" cy="90000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600" dirty="0" smtClean="0"/>
                  <a:t>LAA framework</a:t>
                </a:r>
                <a:endParaRPr lang="en-GB" sz="2600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3307080" y="4048568"/>
                <a:ext cx="1980000" cy="9000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600" dirty="0" smtClean="0"/>
                  <a:t>Effective engagement</a:t>
                </a:r>
                <a:endParaRPr lang="en-GB" sz="2600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6217920" y="3652182"/>
                <a:ext cx="1980000" cy="1692771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600" dirty="0" smtClean="0"/>
                  <a:t>Targeted action and innovative solutions</a:t>
                </a:r>
                <a:endParaRPr lang="en-GB" sz="2600" dirty="0"/>
              </a:p>
            </p:txBody>
          </p:sp>
          <p:sp>
            <p:nvSpPr>
              <p:cNvPr id="9" name="Right Arrow 8"/>
              <p:cNvSpPr/>
              <p:nvPr/>
            </p:nvSpPr>
            <p:spPr>
              <a:xfrm>
                <a:off x="2469567" y="4241100"/>
                <a:ext cx="744185" cy="514934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Right Arrow 9"/>
              <p:cNvSpPr/>
              <p:nvPr/>
            </p:nvSpPr>
            <p:spPr>
              <a:xfrm>
                <a:off x="5380407" y="4241100"/>
                <a:ext cx="744185" cy="514934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2187430" y="5479749"/>
              <a:ext cx="18582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/>
                <a:t>Social learning</a:t>
              </a:r>
              <a:endParaRPr lang="en-GB" sz="2000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3042834" y="5099777"/>
              <a:ext cx="1" cy="388864"/>
            </a:xfrm>
            <a:prstGeom prst="straightConnector1">
              <a:avLst/>
            </a:prstGeom>
            <a:ln w="34925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151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341165"/>
          </a:xfrm>
          <a:prstGeom prst="rect">
            <a:avLst/>
          </a:prstGeom>
          <a:blipFill dpi="0" rotWithShape="1">
            <a:blip r:embed="rId3">
              <a:alphaModFix amt="2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498735" y="110929"/>
            <a:ext cx="814653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500" b="1" dirty="0">
                <a:ea typeface="Calibri" panose="020F0502020204030204" pitchFamily="34" charset="0"/>
              </a:rPr>
              <a:t>Workshop exercise: </a:t>
            </a:r>
            <a:r>
              <a:rPr lang="en-GB" sz="3500" b="1" dirty="0" smtClean="0">
                <a:ea typeface="Calibri" panose="020F0502020204030204" pitchFamily="34" charset="0"/>
              </a:rPr>
              <a:t>developing a vision for a resilient, sustainable Ebbsfleet</a:t>
            </a:r>
          </a:p>
        </p:txBody>
      </p:sp>
      <p:sp>
        <p:nvSpPr>
          <p:cNvPr id="4" name="Rectangle 3"/>
          <p:cNvSpPr/>
          <p:nvPr/>
        </p:nvSpPr>
        <p:spPr>
          <a:xfrm>
            <a:off x="278296" y="1591225"/>
            <a:ext cx="858740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What can the research project do for Ebbsfleet?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Timing of research (prioritising</a:t>
            </a:r>
            <a:r>
              <a:rPr lang="en-GB" sz="2800" dirty="0" smtClean="0"/>
              <a:t>)?</a:t>
            </a:r>
          </a:p>
          <a:p>
            <a:pPr lvl="0">
              <a:spcAft>
                <a:spcPts val="1200"/>
              </a:spcAft>
            </a:pPr>
            <a:endParaRPr lang="en-GB" sz="600" dirty="0"/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 smtClean="0"/>
              <a:t>What </a:t>
            </a:r>
            <a:r>
              <a:rPr lang="en-GB" sz="2800" dirty="0"/>
              <a:t>can the LAA do for Ebbsfleet? </a:t>
            </a:r>
            <a:endParaRPr lang="en-GB" sz="2800" dirty="0" smtClean="0"/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 smtClean="0"/>
              <a:t>What </a:t>
            </a:r>
            <a:r>
              <a:rPr lang="en-GB" sz="2800" dirty="0"/>
              <a:t>quick-wins can be achieved?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600" dirty="0" smtClean="0"/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 smtClean="0"/>
              <a:t>Who </a:t>
            </a:r>
            <a:r>
              <a:rPr lang="en-GB" sz="2800" dirty="0"/>
              <a:t>should be </a:t>
            </a:r>
            <a:r>
              <a:rPr lang="en-GB" sz="2800" dirty="0" smtClean="0"/>
              <a:t>involved?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 smtClean="0"/>
              <a:t>What </a:t>
            </a:r>
            <a:r>
              <a:rPr lang="en-GB" sz="2800" dirty="0"/>
              <a:t>is the geographical remit of the </a:t>
            </a:r>
            <a:r>
              <a:rPr lang="en-GB" sz="2800" dirty="0" smtClean="0"/>
              <a:t>LAA?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 smtClean="0"/>
              <a:t>What </a:t>
            </a:r>
            <a:r>
              <a:rPr lang="en-GB" sz="2800" dirty="0"/>
              <a:t>is the frequency of </a:t>
            </a:r>
            <a:r>
              <a:rPr lang="en-GB" sz="2800" dirty="0" smtClean="0"/>
              <a:t>meetings?</a:t>
            </a:r>
          </a:p>
        </p:txBody>
      </p:sp>
    </p:spTree>
    <p:extLst>
      <p:ext uri="{BB962C8B-B14F-4D97-AF65-F5344CB8AC3E}">
        <p14:creationId xmlns:p14="http://schemas.microsoft.com/office/powerpoint/2010/main" val="417645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0545042"/>
              </p:ext>
            </p:extLst>
          </p:nvPr>
        </p:nvGraphicFramePr>
        <p:xfrm>
          <a:off x="564927" y="62032"/>
          <a:ext cx="9589726" cy="666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260252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000" dirty="0" smtClean="0">
                <a:latin typeface="Cambria" panose="02040503050406030204" pitchFamily="18" charset="0"/>
              </a:rPr>
              <a:t>Barriers to Blue-Green infrastructure</a:t>
            </a:r>
            <a:endParaRPr lang="en-GB" sz="3000" dirty="0" smtClean="0">
              <a:effectLst/>
              <a:latin typeface="Cambria" panose="020405030504060302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7326294" y="3577903"/>
            <a:ext cx="1275008" cy="1313645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6337958" y="4891548"/>
            <a:ext cx="1275008" cy="1255755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6337958" y="597804"/>
            <a:ext cx="1275008" cy="1240049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2173363" y="1910557"/>
            <a:ext cx="1339382" cy="1313645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34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507132" y="1010145"/>
            <a:ext cx="8129737" cy="4534622"/>
          </a:xfrm>
          <a:prstGeom prst="rect">
            <a:avLst/>
          </a:prstGeom>
          <a:ln w="25400">
            <a:noFill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600" dirty="0" smtClean="0">
                <a:latin typeface="Cambria" panose="02040503050406030204" pitchFamily="18" charset="0"/>
              </a:rPr>
              <a:t>A LAA is usually an </a:t>
            </a:r>
            <a:r>
              <a:rPr lang="en-US" sz="2600" b="1" dirty="0" smtClean="0">
                <a:latin typeface="Cambria" panose="02040503050406030204" pitchFamily="18" charset="0"/>
              </a:rPr>
              <a:t>open arrangement </a:t>
            </a:r>
            <a:r>
              <a:rPr lang="en-US" sz="2600" dirty="0" smtClean="0">
                <a:latin typeface="Cambria" panose="02040503050406030204" pitchFamily="18" charset="0"/>
              </a:rPr>
              <a:t>where participants create a </a:t>
            </a:r>
            <a:r>
              <a:rPr lang="en-US" sz="2600" b="1" dirty="0">
                <a:latin typeface="Cambria" panose="02040503050406030204" pitchFamily="18" charset="0"/>
              </a:rPr>
              <a:t>j</a:t>
            </a:r>
            <a:r>
              <a:rPr lang="en-US" sz="2600" b="1" dirty="0" smtClean="0">
                <a:latin typeface="Cambria" panose="02040503050406030204" pitchFamily="18" charset="0"/>
              </a:rPr>
              <a:t>oint understanding </a:t>
            </a:r>
            <a:r>
              <a:rPr lang="en-US" sz="2600" dirty="0" smtClean="0">
                <a:latin typeface="Cambria" panose="02040503050406030204" pitchFamily="18" charset="0"/>
              </a:rPr>
              <a:t>of a problem and its </a:t>
            </a:r>
            <a:r>
              <a:rPr lang="en-US" sz="2600" b="1" dirty="0" smtClean="0">
                <a:latin typeface="Cambria" panose="02040503050406030204" pitchFamily="18" charset="0"/>
              </a:rPr>
              <a:t>possible solutions </a:t>
            </a:r>
            <a:r>
              <a:rPr lang="en-US" sz="2600" dirty="0" smtClean="0">
                <a:latin typeface="Cambria" panose="02040503050406030204" pitchFamily="18" charset="0"/>
              </a:rPr>
              <a:t>based on rational criticism and coherence through </a:t>
            </a:r>
            <a:r>
              <a:rPr lang="en-US" sz="2600" b="1" dirty="0" smtClean="0">
                <a:latin typeface="Cambria" panose="02040503050406030204" pitchFamily="18" charset="0"/>
              </a:rPr>
              <a:t>discussion</a:t>
            </a:r>
            <a:endParaRPr lang="en-US" sz="2600" dirty="0" smtClean="0">
              <a:latin typeface="Cambria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600" dirty="0">
              <a:latin typeface="Cambria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600" dirty="0" smtClean="0">
                <a:latin typeface="Cambria" panose="02040503050406030204" pitchFamily="18" charset="0"/>
              </a:rPr>
              <a:t>It facilitates the identification of </a:t>
            </a:r>
            <a:r>
              <a:rPr lang="en-US" sz="2600" b="1" dirty="0" smtClean="0">
                <a:latin typeface="Cambria" panose="02040503050406030204" pitchFamily="18" charset="0"/>
              </a:rPr>
              <a:t>innovative ideas </a:t>
            </a:r>
            <a:r>
              <a:rPr lang="en-US" sz="2600" dirty="0" smtClean="0">
                <a:latin typeface="Cambria" panose="02040503050406030204" pitchFamily="18" charset="0"/>
              </a:rPr>
              <a:t>for the solution of complex (wicked) problems </a:t>
            </a:r>
            <a:r>
              <a:rPr lang="en-US" sz="2600" b="1" dirty="0" smtClean="0">
                <a:latin typeface="Cambria" panose="02040503050406030204" pitchFamily="18" charset="0"/>
              </a:rPr>
              <a:t>outside the constraints of existing formal institutional settings</a:t>
            </a:r>
            <a:endParaRPr lang="en-US" sz="2600" dirty="0" smtClean="0">
              <a:latin typeface="Cambria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600" dirty="0">
              <a:latin typeface="Cambria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600" dirty="0" smtClean="0">
                <a:latin typeface="Cambria" panose="02040503050406030204" pitchFamily="18" charset="0"/>
              </a:rPr>
              <a:t>Solutions or ideas are afterwards presented in formal inter-organisational </a:t>
            </a:r>
            <a:r>
              <a:rPr lang="en-US" sz="2600" b="1" dirty="0" smtClean="0">
                <a:latin typeface="Cambria" panose="02040503050406030204" pitchFamily="18" charset="0"/>
              </a:rPr>
              <a:t>decision-making processes</a:t>
            </a:r>
            <a:endParaRPr lang="en-GB" sz="2600" dirty="0">
              <a:latin typeface="Cambria" panose="0204050305040603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86717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000" dirty="0" smtClean="0">
                <a:latin typeface="Cambria" panose="02040503050406030204" pitchFamily="18" charset="0"/>
              </a:rPr>
              <a:t>Learning and Action Alliances (LAAs)</a:t>
            </a:r>
            <a:endParaRPr lang="en-GB" sz="3000" dirty="0">
              <a:latin typeface="Cambria" panose="02040503050406030204" pitchFamily="18" charset="0"/>
            </a:endParaRPr>
          </a:p>
          <a:p>
            <a:pPr algn="ctr"/>
            <a:r>
              <a:rPr lang="en-GB" sz="3000" dirty="0" smtClean="0">
                <a:latin typeface="Cambria" panose="02040503050406030204" pitchFamily="18" charset="0"/>
              </a:rPr>
              <a:t> </a:t>
            </a:r>
            <a:endParaRPr lang="en-GB" sz="30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66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061" y="2211288"/>
            <a:ext cx="5080000" cy="3810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86717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000" dirty="0" smtClean="0">
                <a:latin typeface="Cambria" panose="02040503050406030204" pitchFamily="18" charset="0"/>
              </a:rPr>
              <a:t>Learning and Action Alliances (LAAs)</a:t>
            </a:r>
            <a:endParaRPr lang="en-GB" sz="3000" dirty="0">
              <a:latin typeface="Cambria" panose="02040503050406030204" pitchFamily="18" charset="0"/>
            </a:endParaRPr>
          </a:p>
          <a:p>
            <a:pPr algn="ctr"/>
            <a:r>
              <a:rPr lang="en-GB" sz="3000" dirty="0" smtClean="0">
                <a:latin typeface="Cambria" panose="02040503050406030204" pitchFamily="18" charset="0"/>
              </a:rPr>
              <a:t> </a:t>
            </a:r>
            <a:endParaRPr lang="en-GB" sz="3000" dirty="0">
              <a:latin typeface="Cambria" panose="02040503050406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528" y="1010632"/>
            <a:ext cx="8496944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latin typeface="Cambria" panose="02040503050406030204" pitchFamily="18" charset="0"/>
              </a:rPr>
              <a:t>No </a:t>
            </a:r>
            <a:r>
              <a:rPr lang="en-GB" sz="2400" dirty="0">
                <a:latin typeface="Cambria" panose="02040503050406030204" pitchFamily="18" charset="0"/>
              </a:rPr>
              <a:t>fixed structure in a </a:t>
            </a:r>
            <a:r>
              <a:rPr lang="en-GB" sz="2400" dirty="0" smtClean="0">
                <a:latin typeface="Cambria" panose="02040503050406030204" pitchFamily="18" charset="0"/>
              </a:rPr>
              <a:t>LAA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latin typeface="Cambria" panose="02040503050406030204" pitchFamily="18" charset="0"/>
              </a:rPr>
              <a:t>Founded on their own </a:t>
            </a:r>
            <a:r>
              <a:rPr lang="en-GB" sz="2400" dirty="0">
                <a:latin typeface="Cambria" panose="02040503050406030204" pitchFamily="18" charset="0"/>
              </a:rPr>
              <a:t>specific vision that evolves over their </a:t>
            </a:r>
            <a:r>
              <a:rPr lang="en-GB" sz="2400" dirty="0" smtClean="0">
                <a:latin typeface="Cambria" panose="02040503050406030204" pitchFamily="18" charset="0"/>
              </a:rPr>
              <a:t>lifetime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latin typeface="Cambria" panose="02040503050406030204" pitchFamily="18" charset="0"/>
              </a:rPr>
              <a:t>Champions are key</a:t>
            </a:r>
            <a:endParaRPr lang="en-GB" sz="2400" dirty="0"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2128" y="3155110"/>
            <a:ext cx="3480933" cy="2445248"/>
          </a:xfrm>
          <a:prstGeom prst="rect">
            <a:avLst/>
          </a:prstGeom>
          <a:ln w="63500">
            <a:solidFill>
              <a:srgbClr val="0000FF"/>
            </a:solidFill>
          </a:ln>
        </p:spPr>
        <p:txBody>
          <a:bodyPr wrap="square" lIns="144000" tIns="144000" rIns="144000" bIns="144000">
            <a:spAutoFit/>
          </a:bodyPr>
          <a:lstStyle/>
          <a:p>
            <a:r>
              <a:rPr lang="en-GB" sz="2800" u="sng" dirty="0" smtClean="0">
                <a:latin typeface="Cambria" panose="02040503050406030204" pitchFamily="18" charset="0"/>
              </a:rPr>
              <a:t>Aim: </a:t>
            </a:r>
            <a:r>
              <a:rPr lang="en-GB" sz="2800" dirty="0" smtClean="0">
                <a:latin typeface="Cambria" panose="02040503050406030204" pitchFamily="18" charset="0"/>
              </a:rPr>
              <a:t>to </a:t>
            </a:r>
            <a:r>
              <a:rPr lang="en-GB" sz="2800" dirty="0">
                <a:latin typeface="Cambria" panose="02040503050406030204" pitchFamily="18" charset="0"/>
              </a:rPr>
              <a:t>break down barriers to both horizontal and vertical information sharing </a:t>
            </a:r>
          </a:p>
        </p:txBody>
      </p:sp>
    </p:spTree>
    <p:extLst>
      <p:ext uri="{BB962C8B-B14F-4D97-AF65-F5344CB8AC3E}">
        <p14:creationId xmlns:p14="http://schemas.microsoft.com/office/powerpoint/2010/main" val="385942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6410" y="797680"/>
            <a:ext cx="8571180" cy="5858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GB" sz="2400" b="1" dirty="0" smtClean="0">
                <a:latin typeface="Cambria" panose="02040503050406030204" pitchFamily="18" charset="0"/>
              </a:rPr>
              <a:t>Networking:</a:t>
            </a:r>
          </a:p>
          <a:p>
            <a:pPr>
              <a:spcAft>
                <a:spcPts val="200"/>
              </a:spcAft>
              <a:defRPr/>
            </a:pPr>
            <a:endParaRPr lang="en-GB" sz="800" dirty="0" smtClean="0">
              <a:latin typeface="Cambria" panose="02040503050406030204" pitchFamily="18" charset="0"/>
            </a:endParaRPr>
          </a:p>
          <a:p>
            <a:pPr marL="800100" lvl="1" indent="-342900">
              <a:spcAft>
                <a:spcPts val="200"/>
              </a:spcAft>
              <a:buFont typeface="Courier New" panose="02070309020205020404" pitchFamily="49" charset="0"/>
              <a:buChar char="o"/>
              <a:defRPr/>
            </a:pPr>
            <a:r>
              <a:rPr lang="en-GB" sz="2400" dirty="0" smtClean="0">
                <a:latin typeface="Cambria" panose="02040503050406030204" pitchFamily="18" charset="0"/>
              </a:rPr>
              <a:t>Opening and broadening communication channels</a:t>
            </a:r>
          </a:p>
          <a:p>
            <a:pPr marL="800100" lvl="1" indent="-342900">
              <a:spcAft>
                <a:spcPts val="200"/>
              </a:spcAft>
              <a:buFont typeface="Courier New" panose="02070309020205020404" pitchFamily="49" charset="0"/>
              <a:buChar char="o"/>
              <a:defRPr/>
            </a:pPr>
            <a:r>
              <a:rPr lang="en-GB" sz="2400" dirty="0" smtClean="0">
                <a:latin typeface="Cambria" panose="02040503050406030204" pitchFamily="18" charset="0"/>
              </a:rPr>
              <a:t>Strengthening existing relationships</a:t>
            </a:r>
          </a:p>
          <a:p>
            <a:pPr lvl="1">
              <a:spcAft>
                <a:spcPts val="200"/>
              </a:spcAft>
              <a:defRPr/>
            </a:pPr>
            <a:endParaRPr lang="en-GB" sz="1200" dirty="0" smtClean="0">
              <a:latin typeface="Cambria" panose="02040503050406030204" pitchFamily="18" charset="0"/>
            </a:endParaRP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GB" sz="2400" b="1" dirty="0" smtClean="0">
                <a:latin typeface="Cambria" panose="02040503050406030204" pitchFamily="18" charset="0"/>
              </a:rPr>
              <a:t>Co-production </a:t>
            </a:r>
            <a:r>
              <a:rPr lang="en-GB" sz="2400" b="1" dirty="0">
                <a:latin typeface="Cambria" panose="02040503050406030204" pitchFamily="18" charset="0"/>
              </a:rPr>
              <a:t>of knowledge </a:t>
            </a:r>
            <a:r>
              <a:rPr lang="en-GB" sz="2400" dirty="0">
                <a:latin typeface="Cambria" panose="02040503050406030204" pitchFamily="18" charset="0"/>
              </a:rPr>
              <a:t>and learning from </a:t>
            </a:r>
            <a:r>
              <a:rPr lang="en-GB" sz="2400" dirty="0" smtClean="0">
                <a:latin typeface="Cambria" panose="02040503050406030204" pitchFamily="18" charset="0"/>
              </a:rPr>
              <a:t>discussions (possibly </a:t>
            </a:r>
            <a:r>
              <a:rPr lang="en-GB" sz="2400" dirty="0">
                <a:latin typeface="Cambria" panose="02040503050406030204" pitchFamily="18" charset="0"/>
              </a:rPr>
              <a:t>outside </a:t>
            </a:r>
            <a:r>
              <a:rPr lang="en-GB" sz="2400" dirty="0" smtClean="0">
                <a:latin typeface="Cambria" panose="02040503050406030204" pitchFamily="18" charset="0"/>
              </a:rPr>
              <a:t>professional remit)</a:t>
            </a: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endParaRPr lang="en-GB" sz="800" dirty="0" smtClean="0">
              <a:latin typeface="Cambria" panose="02040503050406030204" pitchFamily="18" charset="0"/>
            </a:endParaRP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latin typeface="Cambria" panose="02040503050406030204" pitchFamily="18" charset="0"/>
              </a:rPr>
              <a:t>Opportunities </a:t>
            </a:r>
            <a:r>
              <a:rPr lang="en-GB" sz="2400" dirty="0">
                <a:latin typeface="Cambria" panose="02040503050406030204" pitchFamily="18" charset="0"/>
              </a:rPr>
              <a:t>for </a:t>
            </a:r>
            <a:r>
              <a:rPr lang="en-GB" sz="2400" b="1" dirty="0">
                <a:latin typeface="Cambria" panose="02040503050406030204" pitchFamily="18" charset="0"/>
              </a:rPr>
              <a:t>collaborative working </a:t>
            </a:r>
            <a:r>
              <a:rPr lang="en-GB" sz="2400" dirty="0" smtClean="0">
                <a:latin typeface="Cambria" panose="02040503050406030204" pitchFamily="18" charset="0"/>
              </a:rPr>
              <a:t>for common goals</a:t>
            </a: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endParaRPr lang="en-GB" sz="800" dirty="0">
              <a:latin typeface="Cambria" panose="02040503050406030204" pitchFamily="18" charset="0"/>
            </a:endParaRP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latin typeface="Cambria" panose="02040503050406030204" pitchFamily="18" charset="0"/>
              </a:rPr>
              <a:t>Identification of </a:t>
            </a:r>
            <a:r>
              <a:rPr lang="en-GB" sz="2400" b="1" dirty="0">
                <a:latin typeface="Cambria" panose="02040503050406030204" pitchFamily="18" charset="0"/>
              </a:rPr>
              <a:t>joint funding </a:t>
            </a:r>
            <a:r>
              <a:rPr lang="en-GB" sz="2400" dirty="0">
                <a:latin typeface="Cambria" panose="02040503050406030204" pitchFamily="18" charset="0"/>
              </a:rPr>
              <a:t>schemes </a:t>
            </a:r>
            <a:endParaRPr lang="en-GB" sz="2400" dirty="0" smtClean="0">
              <a:latin typeface="Cambria" panose="02040503050406030204" pitchFamily="18" charset="0"/>
            </a:endParaRP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endParaRPr lang="en-GB" sz="800" dirty="0" smtClean="0">
              <a:latin typeface="Cambria" panose="02040503050406030204" pitchFamily="18" charset="0"/>
            </a:endParaRP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latin typeface="Cambria" panose="02040503050406030204" pitchFamily="18" charset="0"/>
              </a:rPr>
              <a:t>Realisation </a:t>
            </a:r>
            <a:r>
              <a:rPr lang="en-GB" sz="2400" dirty="0">
                <a:latin typeface="Cambria" panose="02040503050406030204" pitchFamily="18" charset="0"/>
              </a:rPr>
              <a:t>of </a:t>
            </a:r>
            <a:r>
              <a:rPr lang="en-GB" sz="2400" b="1" dirty="0">
                <a:latin typeface="Cambria" panose="02040503050406030204" pitchFamily="18" charset="0"/>
              </a:rPr>
              <a:t>common goals </a:t>
            </a:r>
            <a:r>
              <a:rPr lang="en-GB" sz="2400" dirty="0">
                <a:latin typeface="Cambria" panose="02040503050406030204" pitchFamily="18" charset="0"/>
              </a:rPr>
              <a:t>and objectives of many organisations </a:t>
            </a:r>
            <a:endParaRPr lang="en-GB" sz="2400" dirty="0" smtClean="0">
              <a:latin typeface="Cambria" panose="02040503050406030204" pitchFamily="18" charset="0"/>
            </a:endParaRP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endParaRPr lang="en-GB" sz="800" dirty="0">
              <a:latin typeface="Cambria" panose="02040503050406030204" pitchFamily="18" charset="0"/>
            </a:endParaRP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latin typeface="Cambria" panose="02040503050406030204" pitchFamily="18" charset="0"/>
              </a:rPr>
              <a:t>Speeding up </a:t>
            </a:r>
            <a:r>
              <a:rPr lang="en-GB" sz="2400" b="1" dirty="0">
                <a:latin typeface="Cambria" panose="02040503050406030204" pitchFamily="18" charset="0"/>
              </a:rPr>
              <a:t>data sharing </a:t>
            </a:r>
            <a:r>
              <a:rPr lang="en-GB" sz="2400" dirty="0">
                <a:latin typeface="Cambria" panose="02040503050406030204" pitchFamily="18" charset="0"/>
              </a:rPr>
              <a:t>between </a:t>
            </a:r>
            <a:r>
              <a:rPr lang="en-GB" sz="2400" dirty="0" smtClean="0">
                <a:latin typeface="Cambria" panose="02040503050406030204" pitchFamily="18" charset="0"/>
              </a:rPr>
              <a:t>partners</a:t>
            </a: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endParaRPr lang="en-GB" sz="800" dirty="0" smtClean="0">
              <a:latin typeface="Cambria" panose="02040503050406030204" pitchFamily="18" charset="0"/>
            </a:endParaRP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latin typeface="Cambria" panose="02040503050406030204" pitchFamily="18" charset="0"/>
              </a:rPr>
              <a:t>Access (and influence) to </a:t>
            </a:r>
            <a:r>
              <a:rPr lang="en-GB" sz="2400" b="1" dirty="0" smtClean="0">
                <a:latin typeface="Cambria" panose="02040503050406030204" pitchFamily="18" charset="0"/>
              </a:rPr>
              <a:t>academic research</a:t>
            </a:r>
            <a:endParaRPr lang="en-GB" sz="2400" b="1" dirty="0">
              <a:latin typeface="Cambria" panose="02040503050406030204" pitchFamily="18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400" dirty="0" smtClean="0">
              <a:latin typeface="Cambria" panose="02040503050406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86717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000" dirty="0" smtClean="0">
                <a:latin typeface="Cambria" panose="02040503050406030204" pitchFamily="18" charset="0"/>
              </a:rPr>
              <a:t>Benefits of joining LAAs</a:t>
            </a:r>
            <a:endParaRPr lang="en-GB" sz="3000" dirty="0">
              <a:latin typeface="Cambria" panose="02040503050406030204" pitchFamily="18" charset="0"/>
            </a:endParaRPr>
          </a:p>
          <a:p>
            <a:pPr algn="ctr"/>
            <a:r>
              <a:rPr lang="en-GB" sz="3000" dirty="0" smtClean="0">
                <a:latin typeface="Cambria" panose="02040503050406030204" pitchFamily="18" charset="0"/>
              </a:rPr>
              <a:t> </a:t>
            </a:r>
            <a:endParaRPr lang="en-GB" sz="30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301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6717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000" dirty="0" smtClean="0">
                <a:latin typeface="Cambria" panose="02040503050406030204" pitchFamily="18" charset="0"/>
              </a:rPr>
              <a:t>Can LAAs work?</a:t>
            </a:r>
            <a:endParaRPr lang="en-GB" sz="3000" dirty="0">
              <a:latin typeface="Cambria" panose="02040503050406030204" pitchFamily="18" charset="0"/>
            </a:endParaRPr>
          </a:p>
          <a:p>
            <a:pPr algn="ctr"/>
            <a:r>
              <a:rPr lang="en-GB" sz="3000" dirty="0" smtClean="0">
                <a:latin typeface="Cambria" panose="02040503050406030204" pitchFamily="18" charset="0"/>
              </a:rPr>
              <a:t> </a:t>
            </a:r>
            <a:endParaRPr lang="en-GB" sz="3000" dirty="0">
              <a:latin typeface="Cambria" panose="0204050305040603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1159" y="945147"/>
            <a:ext cx="798168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/>
              <a:t>Don </a:t>
            </a:r>
            <a:r>
              <a:rPr lang="en-GB" sz="2600" dirty="0"/>
              <a:t>Catchment (Rotherham </a:t>
            </a:r>
            <a:r>
              <a:rPr lang="en-GB" sz="2600" dirty="0" smtClean="0"/>
              <a:t>and </a:t>
            </a:r>
            <a:r>
              <a:rPr lang="en-GB" sz="2600" dirty="0"/>
              <a:t>Sheffield</a:t>
            </a:r>
            <a:r>
              <a:rPr lang="en-GB" sz="2600" dirty="0" smtClean="0"/>
              <a:t>)</a:t>
            </a:r>
            <a:endParaRPr lang="en-GB" sz="2600" i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/>
              <a:t>Newcastle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/>
              <a:t>Tewksbury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/>
              <a:t>Bergen</a:t>
            </a:r>
            <a:endParaRPr lang="en-GB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/>
              <a:t>Hannover</a:t>
            </a:r>
            <a:endParaRPr lang="en-GB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/>
              <a:t>Hamburg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/>
              <a:t>Taiwan</a:t>
            </a:r>
          </a:p>
          <a:p>
            <a:endParaRPr lang="en-GB" sz="26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b="1" dirty="0"/>
              <a:t>Yorkshire and Humber </a:t>
            </a:r>
            <a:r>
              <a:rPr lang="en-GB" sz="2600" i="1" dirty="0"/>
              <a:t>- became part of the formal process for delivering regional flood risk </a:t>
            </a:r>
            <a:r>
              <a:rPr lang="en-GB" sz="2600" i="1" dirty="0" smtClean="0"/>
              <a:t>management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1200" i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b="1" dirty="0"/>
              <a:t>Dordrecht</a:t>
            </a:r>
            <a:r>
              <a:rPr lang="en-GB" sz="2600" dirty="0"/>
              <a:t> </a:t>
            </a:r>
            <a:r>
              <a:rPr lang="en-GB" sz="2600" i="1" dirty="0"/>
              <a:t>- </a:t>
            </a:r>
            <a:r>
              <a:rPr lang="en-GB" sz="2600" i="1" dirty="0">
                <a:ea typeface="Calibri" panose="020F0502020204030204" pitchFamily="34" charset="0"/>
              </a:rPr>
              <a:t>significantly influenced development of local urban masterplans </a:t>
            </a:r>
            <a:endParaRPr lang="en-GB" sz="2600" i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147798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175" y="825576"/>
            <a:ext cx="7924469" cy="537051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77623" y="5611313"/>
            <a:ext cx="2088232" cy="584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r>
              <a:rPr lang="en-GB" sz="1600" i="1" dirty="0" smtClean="0">
                <a:effectLst/>
                <a:latin typeface="Calibri"/>
                <a:ea typeface="MS Mincho"/>
                <a:cs typeface="Times New Roman"/>
              </a:rPr>
              <a:t>Adapted </a:t>
            </a:r>
            <a:r>
              <a:rPr lang="en-GB" sz="1600" i="1" dirty="0">
                <a:effectLst/>
                <a:latin typeface="Calibri"/>
                <a:ea typeface="MS Mincho"/>
                <a:cs typeface="Times New Roman"/>
              </a:rPr>
              <a:t>from Ashley et al., </a:t>
            </a:r>
            <a:r>
              <a:rPr lang="en-GB" sz="1600" i="1" dirty="0" smtClean="0">
                <a:effectLst/>
                <a:latin typeface="Calibri"/>
                <a:ea typeface="MS Mincho"/>
                <a:cs typeface="Times New Roman"/>
              </a:rPr>
              <a:t>(2012</a:t>
            </a:r>
            <a:r>
              <a:rPr lang="en-GB" sz="1600" i="1" dirty="0" smtClean="0">
                <a:effectLst/>
                <a:latin typeface="Calibri"/>
                <a:ea typeface="MS Mincho"/>
                <a:cs typeface="Arial"/>
              </a:rPr>
              <a:t>)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6717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000" dirty="0" smtClean="0">
                <a:latin typeface="Cambria" panose="02040503050406030204" pitchFamily="18" charset="0"/>
              </a:rPr>
              <a:t>Establishing and running LAAs</a:t>
            </a:r>
            <a:endParaRPr lang="en-GB" sz="3000" dirty="0">
              <a:latin typeface="Cambria" panose="02040503050406030204" pitchFamily="18" charset="0"/>
            </a:endParaRPr>
          </a:p>
          <a:p>
            <a:pPr algn="ctr"/>
            <a:r>
              <a:rPr lang="en-GB" sz="3000" dirty="0" smtClean="0">
                <a:latin typeface="Cambria" panose="02040503050406030204" pitchFamily="18" charset="0"/>
              </a:rPr>
              <a:t> </a:t>
            </a:r>
            <a:endParaRPr lang="en-GB" sz="3000" dirty="0">
              <a:latin typeface="Cambria" panose="020405030504060302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95036" y="5091069"/>
            <a:ext cx="3530977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 smtClean="0"/>
              <a:t>Identifying/acting </a:t>
            </a:r>
            <a:r>
              <a:rPr lang="en-GB" dirty="0"/>
              <a:t>upon </a:t>
            </a:r>
            <a:r>
              <a:rPr lang="en-GB" dirty="0" smtClean="0"/>
              <a:t>'quick-wins‘</a:t>
            </a:r>
          </a:p>
          <a:p>
            <a:pPr>
              <a:spcAft>
                <a:spcPts val="600"/>
              </a:spcAft>
            </a:pPr>
            <a:r>
              <a:rPr lang="en-GB" dirty="0" smtClean="0"/>
              <a:t>Formulating </a:t>
            </a:r>
            <a:r>
              <a:rPr lang="en-GB" dirty="0"/>
              <a:t>initiatives </a:t>
            </a:r>
            <a:r>
              <a:rPr lang="en-GB" dirty="0" smtClean="0"/>
              <a:t>to respond </a:t>
            </a:r>
            <a:r>
              <a:rPr lang="en-GB" dirty="0"/>
              <a:t>to and deliver the vision</a:t>
            </a:r>
          </a:p>
        </p:txBody>
      </p:sp>
      <p:sp>
        <p:nvSpPr>
          <p:cNvPr id="4" name="Right Arrow 3"/>
          <p:cNvSpPr/>
          <p:nvPr/>
        </p:nvSpPr>
        <p:spPr>
          <a:xfrm>
            <a:off x="4572001" y="5442939"/>
            <a:ext cx="923036" cy="27943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489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276" y="86717"/>
            <a:ext cx="7291448" cy="651718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86717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000" dirty="0" smtClean="0">
                <a:latin typeface="Cambria" panose="02040503050406030204" pitchFamily="18" charset="0"/>
              </a:rPr>
              <a:t>LAA membership</a:t>
            </a:r>
            <a:endParaRPr lang="en-GB" sz="3000" dirty="0">
              <a:latin typeface="Cambria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72767" y="4726547"/>
            <a:ext cx="276895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i="1" dirty="0" smtClean="0"/>
              <a:t>Express your interest in joining by competing form</a:t>
            </a:r>
            <a:endParaRPr lang="en-GB" sz="2600" i="1" dirty="0"/>
          </a:p>
        </p:txBody>
      </p:sp>
    </p:spTree>
    <p:extLst>
      <p:ext uri="{BB962C8B-B14F-4D97-AF65-F5344CB8AC3E}">
        <p14:creationId xmlns:p14="http://schemas.microsoft.com/office/powerpoint/2010/main" val="406169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807</TotalTime>
  <Words>760</Words>
  <Application>Microsoft Office PowerPoint</Application>
  <PresentationFormat>On-screen Show (4:3)</PresentationFormat>
  <Paragraphs>167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MS Mincho</vt:lpstr>
      <vt:lpstr>Arial</vt:lpstr>
      <vt:lpstr>Calibri</vt:lpstr>
      <vt:lpstr>Calibri Light</vt:lpstr>
      <vt:lpstr>Cambria</vt:lpstr>
      <vt:lpstr>Courier New</vt:lpstr>
      <vt:lpstr>Times New Roman</vt:lpstr>
      <vt:lpstr>Wingdings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Nottingham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O'donnell Emily</dc:creator>
  <cp:lastModifiedBy>O'donnell Emily</cp:lastModifiedBy>
  <cp:revision>107</cp:revision>
  <cp:lastPrinted>2017-05-09T12:15:13Z</cp:lastPrinted>
  <dcterms:created xsi:type="dcterms:W3CDTF">2016-10-12T10:16:24Z</dcterms:created>
  <dcterms:modified xsi:type="dcterms:W3CDTF">2017-05-11T11:31:38Z</dcterms:modified>
</cp:coreProperties>
</file>