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33"/>
  </p:notesMasterIdLst>
  <p:sldIdLst>
    <p:sldId id="284" r:id="rId2"/>
    <p:sldId id="289" r:id="rId3"/>
    <p:sldId id="340" r:id="rId4"/>
    <p:sldId id="311" r:id="rId5"/>
    <p:sldId id="312" r:id="rId6"/>
    <p:sldId id="291" r:id="rId7"/>
    <p:sldId id="336" r:id="rId8"/>
    <p:sldId id="292" r:id="rId9"/>
    <p:sldId id="335" r:id="rId10"/>
    <p:sldId id="314" r:id="rId11"/>
    <p:sldId id="329" r:id="rId12"/>
    <p:sldId id="331" r:id="rId13"/>
    <p:sldId id="330" r:id="rId14"/>
    <p:sldId id="321" r:id="rId15"/>
    <p:sldId id="328" r:id="rId16"/>
    <p:sldId id="334" r:id="rId17"/>
    <p:sldId id="294" r:id="rId18"/>
    <p:sldId id="310" r:id="rId19"/>
    <p:sldId id="319" r:id="rId20"/>
    <p:sldId id="303" r:id="rId21"/>
    <p:sldId id="306" r:id="rId22"/>
    <p:sldId id="337" r:id="rId23"/>
    <p:sldId id="338" r:id="rId24"/>
    <p:sldId id="339" r:id="rId25"/>
    <p:sldId id="323" r:id="rId26"/>
    <p:sldId id="295" r:id="rId27"/>
    <p:sldId id="296" r:id="rId28"/>
    <p:sldId id="285" r:id="rId29"/>
    <p:sldId id="332" r:id="rId30"/>
    <p:sldId id="288" r:id="rId31"/>
    <p:sldId id="31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99FF"/>
    <a:srgbClr val="99CCFF"/>
    <a:srgbClr val="FFCC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81329" autoAdjust="0"/>
  </p:normalViewPr>
  <p:slideViewPr>
    <p:cSldViewPr snapToGrid="0">
      <p:cViewPr varScale="1">
        <p:scale>
          <a:sx n="60" d="100"/>
          <a:sy n="60" d="100"/>
        </p:scale>
        <p:origin x="162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Data!$C$2:$C$7</c:f>
              <c:strCache>
                <c:ptCount val="6"/>
                <c:pt idx="0">
                  <c:v>Flooding</c:v>
                </c:pt>
                <c:pt idx="1">
                  <c:v>Biodiversity and ecology</c:v>
                </c:pt>
                <c:pt idx="2">
                  <c:v>Air quality</c:v>
                </c:pt>
                <c:pt idx="3">
                  <c:v>Groundwater recharge</c:v>
                </c:pt>
                <c:pt idx="4">
                  <c:v>Recreation</c:v>
                </c:pt>
                <c:pt idx="5">
                  <c:v>Health</c:v>
                </c:pt>
              </c:strCache>
            </c:strRef>
          </c:cat>
          <c:val>
            <c:numRef>
              <c:f>Data!$E$2:$E$7</c:f>
              <c:numCache>
                <c:formatCode>"£"#,##0</c:formatCode>
                <c:ptCount val="6"/>
                <c:pt idx="0">
                  <c:v>1732.0688603638337</c:v>
                </c:pt>
                <c:pt idx="1">
                  <c:v>63525.034477687906</c:v>
                </c:pt>
                <c:pt idx="2">
                  <c:v>65025.974629645701</c:v>
                </c:pt>
                <c:pt idx="3">
                  <c:v>72994.207726742694</c:v>
                </c:pt>
                <c:pt idx="4">
                  <c:v>2979474.95206986</c:v>
                </c:pt>
                <c:pt idx="5">
                  <c:v>4127483.5571447606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300"/>
          </a:pPr>
          <a:endParaRPr lang="en-US"/>
        </a:p>
      </c:txPr>
    </c:legend>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A1E5F-EADC-4FCA-B371-3FCD047A8029}" type="doc">
      <dgm:prSet loTypeId="urn:microsoft.com/office/officeart/2005/8/layout/radial1" loCatId="cycle" qsTypeId="urn:microsoft.com/office/officeart/2005/8/quickstyle/simple1" qsCatId="simple" csTypeId="urn:microsoft.com/office/officeart/2005/8/colors/accent2_5" csCatId="accent2" phldr="1"/>
      <dgm:spPr/>
      <dgm:t>
        <a:bodyPr/>
        <a:lstStyle/>
        <a:p>
          <a:endParaRPr lang="en-GB"/>
        </a:p>
      </dgm:t>
    </dgm:pt>
    <dgm:pt modelId="{5971F5F7-385A-4954-A96A-A9C8A4A848E2}">
      <dgm:prSet phldrT="[Text]" custT="1"/>
      <dgm:spPr/>
      <dgm:t>
        <a:bodyPr/>
        <a:lstStyle/>
        <a:p>
          <a:r>
            <a:rPr lang="en-GB" sz="2300" b="1" dirty="0" smtClean="0">
              <a:solidFill>
                <a:schemeClr val="tx1"/>
              </a:solidFill>
            </a:rPr>
            <a:t>Socio-political barriers</a:t>
          </a:r>
          <a:endParaRPr lang="en-GB" sz="2300" b="1" baseline="-25000" dirty="0">
            <a:solidFill>
              <a:schemeClr val="tx1"/>
            </a:solidFill>
          </a:endParaRPr>
        </a:p>
      </dgm:t>
    </dgm:pt>
    <dgm:pt modelId="{E8B44EDD-865B-4030-9250-291466385F63}" type="parTrans" cxnId="{40D9A273-B846-48F1-97A2-F06B80948FFE}">
      <dgm:prSet/>
      <dgm:spPr/>
      <dgm:t>
        <a:bodyPr/>
        <a:lstStyle/>
        <a:p>
          <a:endParaRPr lang="en-GB" sz="1800">
            <a:solidFill>
              <a:schemeClr val="tx1"/>
            </a:solidFill>
          </a:endParaRPr>
        </a:p>
      </dgm:t>
    </dgm:pt>
    <dgm:pt modelId="{3F38B290-CA17-41BF-AE04-88752D386B9A}" type="sibTrans" cxnId="{40D9A273-B846-48F1-97A2-F06B80948FFE}">
      <dgm:prSet/>
      <dgm:spPr/>
      <dgm:t>
        <a:bodyPr/>
        <a:lstStyle/>
        <a:p>
          <a:endParaRPr lang="en-GB" sz="1800">
            <a:solidFill>
              <a:schemeClr val="tx1"/>
            </a:solidFill>
          </a:endParaRPr>
        </a:p>
      </dgm:t>
    </dgm:pt>
    <dgm:pt modelId="{5C7162C8-6243-4F9D-ADC9-B1B206D5AE35}">
      <dgm:prSet phldrT="[Text]" custT="1"/>
      <dgm:spPr/>
      <dgm:t>
        <a:bodyPr/>
        <a:lstStyle/>
        <a:p>
          <a:r>
            <a:rPr lang="en-GB" sz="1500" dirty="0" smtClean="0">
              <a:solidFill>
                <a:schemeClr val="tx1"/>
              </a:solidFill>
            </a:rPr>
            <a:t>Legislation, regulations</a:t>
          </a:r>
          <a:endParaRPr lang="en-GB" sz="1500" dirty="0">
            <a:solidFill>
              <a:schemeClr val="tx1"/>
            </a:solidFill>
          </a:endParaRPr>
        </a:p>
      </dgm:t>
    </dgm:pt>
    <dgm:pt modelId="{2F8DD2D3-0E8E-4C65-99AD-498C1B610233}" type="sibTrans" cxnId="{88063D6A-CB4A-4680-954D-B7400E1AF9D8}">
      <dgm:prSet/>
      <dgm:spPr/>
      <dgm:t>
        <a:bodyPr/>
        <a:lstStyle/>
        <a:p>
          <a:endParaRPr lang="en-GB" sz="1800">
            <a:solidFill>
              <a:schemeClr val="tx1"/>
            </a:solidFill>
          </a:endParaRPr>
        </a:p>
      </dgm:t>
    </dgm:pt>
    <dgm:pt modelId="{7521D699-0DB4-450F-BD36-F7136A86592C}" type="parTrans" cxnId="{88063D6A-CB4A-4680-954D-B7400E1AF9D8}">
      <dgm:prSet custT="1"/>
      <dgm:spPr/>
      <dgm:t>
        <a:bodyPr/>
        <a:lstStyle/>
        <a:p>
          <a:endParaRPr lang="en-GB" sz="1500" dirty="0">
            <a:solidFill>
              <a:schemeClr val="tx1"/>
            </a:solidFill>
          </a:endParaRPr>
        </a:p>
      </dgm:t>
    </dgm:pt>
    <dgm:pt modelId="{A375197E-6EC7-4353-8990-C9514B2A618F}">
      <dgm:prSet custT="1"/>
      <dgm:spPr/>
      <dgm:t>
        <a:bodyPr/>
        <a:lstStyle/>
        <a:p>
          <a:r>
            <a:rPr lang="en-GB" sz="1500" dirty="0" smtClean="0">
              <a:solidFill>
                <a:schemeClr val="tx1"/>
              </a:solidFill>
            </a:rPr>
            <a:t>Adoption of assets</a:t>
          </a:r>
          <a:endParaRPr lang="en-GB" sz="1500" dirty="0">
            <a:solidFill>
              <a:schemeClr val="tx1"/>
            </a:solidFill>
          </a:endParaRPr>
        </a:p>
      </dgm:t>
    </dgm:pt>
    <dgm:pt modelId="{AF0F6B4F-862D-4813-80B4-D582002E9BB2}" type="sibTrans" cxnId="{A7BB80DE-547D-4AF5-B622-6F185442086E}">
      <dgm:prSet/>
      <dgm:spPr/>
      <dgm:t>
        <a:bodyPr/>
        <a:lstStyle/>
        <a:p>
          <a:endParaRPr lang="en-GB" sz="1800">
            <a:solidFill>
              <a:schemeClr val="tx1"/>
            </a:solidFill>
          </a:endParaRPr>
        </a:p>
      </dgm:t>
    </dgm:pt>
    <dgm:pt modelId="{75B3C394-8AE0-403F-A68B-2383CFAB0134}" type="parTrans" cxnId="{A7BB80DE-547D-4AF5-B622-6F185442086E}">
      <dgm:prSet custT="1"/>
      <dgm:spPr/>
      <dgm:t>
        <a:bodyPr/>
        <a:lstStyle/>
        <a:p>
          <a:endParaRPr lang="en-GB" sz="1500" dirty="0">
            <a:solidFill>
              <a:schemeClr val="tx1"/>
            </a:solidFill>
          </a:endParaRPr>
        </a:p>
      </dgm:t>
    </dgm:pt>
    <dgm:pt modelId="{CD9B2F47-B1D6-4B61-B3C0-7898C7538CE2}">
      <dgm:prSet custT="1"/>
      <dgm:spPr/>
      <dgm:t>
        <a:bodyPr/>
        <a:lstStyle/>
        <a:p>
          <a:r>
            <a:rPr lang="en-GB" sz="1500" dirty="0" smtClean="0">
              <a:solidFill>
                <a:schemeClr val="tx1"/>
              </a:solidFill>
            </a:rPr>
            <a:t>Lack of knowledge</a:t>
          </a:r>
          <a:endParaRPr lang="en-GB" sz="1500" dirty="0">
            <a:solidFill>
              <a:schemeClr val="tx1"/>
            </a:solidFill>
          </a:endParaRPr>
        </a:p>
      </dgm:t>
    </dgm:pt>
    <dgm:pt modelId="{A05FEE63-EF27-46A5-BB4F-5F465B81B5F4}" type="sibTrans" cxnId="{E2A770FF-6169-4548-B565-DFA159AF893A}">
      <dgm:prSet/>
      <dgm:spPr/>
      <dgm:t>
        <a:bodyPr/>
        <a:lstStyle/>
        <a:p>
          <a:endParaRPr lang="en-GB" sz="1800">
            <a:solidFill>
              <a:schemeClr val="tx1"/>
            </a:solidFill>
          </a:endParaRPr>
        </a:p>
      </dgm:t>
    </dgm:pt>
    <dgm:pt modelId="{884108B9-C059-40F7-8F01-941C31DC4A9F}" type="parTrans" cxnId="{E2A770FF-6169-4548-B565-DFA159AF893A}">
      <dgm:prSet custT="1"/>
      <dgm:spPr/>
      <dgm:t>
        <a:bodyPr/>
        <a:lstStyle/>
        <a:p>
          <a:endParaRPr lang="en-GB" sz="1500" dirty="0">
            <a:solidFill>
              <a:schemeClr val="tx1"/>
            </a:solidFill>
          </a:endParaRPr>
        </a:p>
      </dgm:t>
    </dgm:pt>
    <dgm:pt modelId="{87FC3AA6-F862-401B-B52D-9237257F5587}">
      <dgm:prSet phldrT="[Text]" custT="1"/>
      <dgm:spPr/>
      <dgm:t>
        <a:bodyPr/>
        <a:lstStyle/>
        <a:p>
          <a:r>
            <a:rPr lang="en-GB" sz="1500" dirty="0" smtClean="0">
              <a:solidFill>
                <a:schemeClr val="tx1"/>
              </a:solidFill>
            </a:rPr>
            <a:t>Ineffective communi-cation</a:t>
          </a:r>
          <a:endParaRPr lang="en-GB" sz="1500" dirty="0">
            <a:solidFill>
              <a:schemeClr val="tx1"/>
            </a:solidFill>
          </a:endParaRPr>
        </a:p>
      </dgm:t>
    </dgm:pt>
    <dgm:pt modelId="{4B16F519-803C-4805-86E1-8882B595AD4F}" type="sibTrans" cxnId="{D0380662-A3C8-4E09-9DCB-1456E30B261F}">
      <dgm:prSet/>
      <dgm:spPr/>
      <dgm:t>
        <a:bodyPr/>
        <a:lstStyle/>
        <a:p>
          <a:endParaRPr lang="en-GB" sz="1800">
            <a:solidFill>
              <a:schemeClr val="tx1"/>
            </a:solidFill>
          </a:endParaRPr>
        </a:p>
      </dgm:t>
    </dgm:pt>
    <dgm:pt modelId="{4BF2BE12-FF6E-48D2-B7D2-9AA4FD0F4C34}" type="parTrans" cxnId="{D0380662-A3C8-4E09-9DCB-1456E30B261F}">
      <dgm:prSet custT="1"/>
      <dgm:spPr/>
      <dgm:t>
        <a:bodyPr/>
        <a:lstStyle/>
        <a:p>
          <a:endParaRPr lang="en-GB" sz="1500" dirty="0">
            <a:solidFill>
              <a:schemeClr val="tx1"/>
            </a:solidFill>
          </a:endParaRPr>
        </a:p>
      </dgm:t>
    </dgm:pt>
    <dgm:pt modelId="{8C3B15C7-540F-4365-AA6F-E5EC8C22EEC0}">
      <dgm:prSet phldrT="[Text]" custT="1"/>
      <dgm:spPr/>
      <dgm:t>
        <a:bodyPr/>
        <a:lstStyle/>
        <a:p>
          <a:r>
            <a:rPr lang="en-GB" sz="1500" dirty="0" smtClean="0">
              <a:solidFill>
                <a:schemeClr val="tx1"/>
              </a:solidFill>
            </a:rPr>
            <a:t>‘Novelty’</a:t>
          </a:r>
          <a:endParaRPr lang="en-GB" sz="1500" dirty="0">
            <a:solidFill>
              <a:schemeClr val="tx1"/>
            </a:solidFill>
          </a:endParaRPr>
        </a:p>
      </dgm:t>
    </dgm:pt>
    <dgm:pt modelId="{000EFDCB-9146-4D7C-A286-49AA4D6C5967}" type="sibTrans" cxnId="{CE90096E-64FC-4FBA-82CE-30EAF7F7C5AF}">
      <dgm:prSet/>
      <dgm:spPr/>
      <dgm:t>
        <a:bodyPr/>
        <a:lstStyle/>
        <a:p>
          <a:endParaRPr lang="en-GB" sz="1800">
            <a:solidFill>
              <a:schemeClr val="tx1"/>
            </a:solidFill>
          </a:endParaRPr>
        </a:p>
      </dgm:t>
    </dgm:pt>
    <dgm:pt modelId="{4ECA2528-A9F9-487D-8DE5-64394146AA8E}" type="parTrans" cxnId="{CE90096E-64FC-4FBA-82CE-30EAF7F7C5AF}">
      <dgm:prSet custT="1"/>
      <dgm:spPr/>
      <dgm:t>
        <a:bodyPr/>
        <a:lstStyle/>
        <a:p>
          <a:endParaRPr lang="en-GB" sz="1500" dirty="0">
            <a:solidFill>
              <a:schemeClr val="tx1"/>
            </a:solidFill>
          </a:endParaRPr>
        </a:p>
      </dgm:t>
    </dgm:pt>
    <dgm:pt modelId="{41963D23-1CCC-43D7-8444-93B9279AF357}">
      <dgm:prSet/>
      <dgm:spPr/>
      <dgm:t>
        <a:bodyPr/>
        <a:lstStyle/>
        <a:p>
          <a:endParaRPr lang="en-GB" sz="1500">
            <a:solidFill>
              <a:schemeClr val="tx1"/>
            </a:solidFill>
          </a:endParaRPr>
        </a:p>
      </dgm:t>
    </dgm:pt>
    <dgm:pt modelId="{BC0AAC02-48C8-4873-BB9E-2C5720BBF100}" type="parTrans" cxnId="{BD63DE3D-CA65-4A0C-8C42-9B888376ED6C}">
      <dgm:prSet/>
      <dgm:spPr/>
      <dgm:t>
        <a:bodyPr/>
        <a:lstStyle/>
        <a:p>
          <a:endParaRPr lang="en-GB" sz="1800">
            <a:solidFill>
              <a:schemeClr val="tx1"/>
            </a:solidFill>
          </a:endParaRPr>
        </a:p>
      </dgm:t>
    </dgm:pt>
    <dgm:pt modelId="{52BC8693-0F8D-48B4-95F1-C7CE3F0DB4B6}" type="sibTrans" cxnId="{BD63DE3D-CA65-4A0C-8C42-9B888376ED6C}">
      <dgm:prSet/>
      <dgm:spPr/>
      <dgm:t>
        <a:bodyPr/>
        <a:lstStyle/>
        <a:p>
          <a:endParaRPr lang="en-GB" sz="1800">
            <a:solidFill>
              <a:schemeClr val="tx1"/>
            </a:solidFill>
          </a:endParaRPr>
        </a:p>
      </dgm:t>
    </dgm:pt>
    <dgm:pt modelId="{C3846BB8-0157-4639-AE7F-247A57BC8D94}">
      <dgm:prSet custT="1"/>
      <dgm:spPr/>
      <dgm:t>
        <a:bodyPr/>
        <a:lstStyle/>
        <a:p>
          <a:r>
            <a:rPr lang="en-GB" sz="1500" dirty="0" smtClean="0">
              <a:solidFill>
                <a:schemeClr val="tx1"/>
              </a:solidFill>
            </a:rPr>
            <a:t>Issues with partnership working</a:t>
          </a:r>
          <a:endParaRPr lang="en-GB" sz="1500" dirty="0">
            <a:solidFill>
              <a:schemeClr val="tx1"/>
            </a:solidFill>
          </a:endParaRPr>
        </a:p>
      </dgm:t>
    </dgm:pt>
    <dgm:pt modelId="{B97ED2C1-F320-4D51-B792-81C71A2F25D5}" type="parTrans" cxnId="{044D944D-9F26-4A94-99C6-AF74CB45F916}">
      <dgm:prSet custT="1"/>
      <dgm:spPr/>
      <dgm:t>
        <a:bodyPr/>
        <a:lstStyle/>
        <a:p>
          <a:endParaRPr lang="en-GB" sz="1500" dirty="0">
            <a:solidFill>
              <a:schemeClr val="tx1"/>
            </a:solidFill>
          </a:endParaRPr>
        </a:p>
      </dgm:t>
    </dgm:pt>
    <dgm:pt modelId="{630840AB-9CC1-4499-BCE4-71A720A57B30}" type="sibTrans" cxnId="{044D944D-9F26-4A94-99C6-AF74CB45F916}">
      <dgm:prSet/>
      <dgm:spPr/>
      <dgm:t>
        <a:bodyPr/>
        <a:lstStyle/>
        <a:p>
          <a:endParaRPr lang="en-GB" sz="1800">
            <a:solidFill>
              <a:schemeClr val="tx1"/>
            </a:solidFill>
          </a:endParaRPr>
        </a:p>
      </dgm:t>
    </dgm:pt>
    <dgm:pt modelId="{1F360AA0-749B-4385-9D9E-A3EBE769ED87}">
      <dgm:prSet custT="1"/>
      <dgm:spPr/>
      <dgm:t>
        <a:bodyPr/>
        <a:lstStyle/>
        <a:p>
          <a:r>
            <a:rPr lang="en-GB" sz="1500" dirty="0" smtClean="0">
              <a:solidFill>
                <a:schemeClr val="tx1"/>
              </a:solidFill>
            </a:rPr>
            <a:t>Funding and costs</a:t>
          </a:r>
          <a:endParaRPr lang="en-GB" sz="1500" dirty="0">
            <a:solidFill>
              <a:schemeClr val="tx1"/>
            </a:solidFill>
          </a:endParaRPr>
        </a:p>
      </dgm:t>
    </dgm:pt>
    <dgm:pt modelId="{5FA85E7D-29BA-419D-9675-9B89604B8380}" type="parTrans" cxnId="{D1B50FBD-FF45-449B-91CF-9E074B8F670E}">
      <dgm:prSet custT="1"/>
      <dgm:spPr/>
      <dgm:t>
        <a:bodyPr/>
        <a:lstStyle/>
        <a:p>
          <a:endParaRPr lang="en-GB" sz="1500" dirty="0">
            <a:solidFill>
              <a:schemeClr val="tx1"/>
            </a:solidFill>
          </a:endParaRPr>
        </a:p>
      </dgm:t>
    </dgm:pt>
    <dgm:pt modelId="{4CE3235E-5D00-4900-8AF5-E5E7DE06EE6F}" type="sibTrans" cxnId="{D1B50FBD-FF45-449B-91CF-9E074B8F670E}">
      <dgm:prSet/>
      <dgm:spPr/>
      <dgm:t>
        <a:bodyPr/>
        <a:lstStyle/>
        <a:p>
          <a:endParaRPr lang="en-GB" sz="1800">
            <a:solidFill>
              <a:schemeClr val="tx1"/>
            </a:solidFill>
          </a:endParaRPr>
        </a:p>
      </dgm:t>
    </dgm:pt>
    <dgm:pt modelId="{59CF4942-5F39-4DE4-91DB-FF8908E78A35}">
      <dgm:prSet custT="1"/>
      <dgm:spPr/>
      <dgm:t>
        <a:bodyPr/>
        <a:lstStyle/>
        <a:p>
          <a:r>
            <a:rPr lang="en-GB" sz="1500" dirty="0" smtClean="0">
              <a:solidFill>
                <a:schemeClr val="tx1"/>
              </a:solidFill>
            </a:rPr>
            <a:t>Culture, public perception</a:t>
          </a:r>
          <a:endParaRPr lang="en-GB" sz="1500" dirty="0">
            <a:solidFill>
              <a:schemeClr val="tx1"/>
            </a:solidFill>
          </a:endParaRPr>
        </a:p>
      </dgm:t>
    </dgm:pt>
    <dgm:pt modelId="{F1A2928E-CE58-48FB-B883-0FEE0153A843}" type="parTrans" cxnId="{E5590E46-2F1B-464F-9A7B-29F640E1D6D0}">
      <dgm:prSet custT="1"/>
      <dgm:spPr/>
      <dgm:t>
        <a:bodyPr/>
        <a:lstStyle/>
        <a:p>
          <a:endParaRPr lang="en-GB" sz="1500" dirty="0">
            <a:solidFill>
              <a:schemeClr val="tx1"/>
            </a:solidFill>
          </a:endParaRPr>
        </a:p>
      </dgm:t>
    </dgm:pt>
    <dgm:pt modelId="{F68C649A-DB2C-407D-8D32-3E4E916763FB}" type="sibTrans" cxnId="{E5590E46-2F1B-464F-9A7B-29F640E1D6D0}">
      <dgm:prSet/>
      <dgm:spPr/>
      <dgm:t>
        <a:bodyPr/>
        <a:lstStyle/>
        <a:p>
          <a:endParaRPr lang="en-GB">
            <a:solidFill>
              <a:schemeClr val="tx1"/>
            </a:solidFill>
          </a:endParaRPr>
        </a:p>
      </dgm:t>
    </dgm:pt>
    <dgm:pt modelId="{EC3000F6-DB3E-4B88-BEA3-07B3AC80F07D}">
      <dgm:prSet custT="1"/>
      <dgm:spPr/>
      <dgm:t>
        <a:bodyPr/>
        <a:lstStyle/>
        <a:p>
          <a:r>
            <a:rPr lang="en-GB" sz="1500" dirty="0" smtClean="0">
              <a:solidFill>
                <a:schemeClr val="tx1"/>
              </a:solidFill>
            </a:rPr>
            <a:t>Identifying multiple benefits</a:t>
          </a:r>
          <a:endParaRPr lang="en-GB" sz="1500" dirty="0">
            <a:solidFill>
              <a:schemeClr val="tx1"/>
            </a:solidFill>
          </a:endParaRPr>
        </a:p>
      </dgm:t>
    </dgm:pt>
    <dgm:pt modelId="{A032AD17-4B79-488F-9B0E-81CB7C1F0D2B}" type="parTrans" cxnId="{1CEE6F57-FC61-4956-830B-5BE1E07F4738}">
      <dgm:prSet custT="1"/>
      <dgm:spPr/>
      <dgm:t>
        <a:bodyPr/>
        <a:lstStyle/>
        <a:p>
          <a:endParaRPr lang="en-GB" sz="1500" dirty="0">
            <a:solidFill>
              <a:schemeClr val="tx1"/>
            </a:solidFill>
          </a:endParaRPr>
        </a:p>
      </dgm:t>
    </dgm:pt>
    <dgm:pt modelId="{495C3429-0EF6-40B8-BB51-BF6F541A1889}" type="sibTrans" cxnId="{1CEE6F57-FC61-4956-830B-5BE1E07F4738}">
      <dgm:prSet/>
      <dgm:spPr/>
      <dgm:t>
        <a:bodyPr/>
        <a:lstStyle/>
        <a:p>
          <a:endParaRPr lang="en-GB">
            <a:solidFill>
              <a:schemeClr val="tx1"/>
            </a:solidFill>
          </a:endParaRPr>
        </a:p>
      </dgm:t>
    </dgm:pt>
    <dgm:pt modelId="{27E7712B-AF1C-41F4-BA12-D3F0C425493B}">
      <dgm:prSet custT="1"/>
      <dgm:spPr/>
      <dgm:t>
        <a:bodyPr/>
        <a:lstStyle/>
        <a:p>
          <a:r>
            <a:rPr lang="en-GB" sz="1500" dirty="0" smtClean="0">
              <a:solidFill>
                <a:schemeClr val="tx1"/>
              </a:solidFill>
            </a:rPr>
            <a:t>Competing priorities</a:t>
          </a:r>
          <a:endParaRPr lang="en-GB" sz="1500" dirty="0">
            <a:solidFill>
              <a:schemeClr val="tx1"/>
            </a:solidFill>
          </a:endParaRPr>
        </a:p>
      </dgm:t>
    </dgm:pt>
    <dgm:pt modelId="{87952F4E-6539-4B4C-98BA-55B3B9F210DF}" type="parTrans" cxnId="{16EF4F17-5F3B-4D49-A4BC-E8057BA3CB66}">
      <dgm:prSet custT="1"/>
      <dgm:spPr/>
      <dgm:t>
        <a:bodyPr/>
        <a:lstStyle/>
        <a:p>
          <a:endParaRPr lang="en-GB" sz="1500" dirty="0">
            <a:solidFill>
              <a:schemeClr val="tx1"/>
            </a:solidFill>
          </a:endParaRPr>
        </a:p>
      </dgm:t>
    </dgm:pt>
    <dgm:pt modelId="{96BA2589-635C-49C6-80FC-5781E9084234}" type="sibTrans" cxnId="{16EF4F17-5F3B-4D49-A4BC-E8057BA3CB66}">
      <dgm:prSet/>
      <dgm:spPr/>
      <dgm:t>
        <a:bodyPr/>
        <a:lstStyle/>
        <a:p>
          <a:endParaRPr lang="en-GB">
            <a:solidFill>
              <a:schemeClr val="tx1"/>
            </a:solidFill>
          </a:endParaRPr>
        </a:p>
      </dgm:t>
    </dgm:pt>
    <dgm:pt modelId="{2AA857B2-1102-4066-9AEE-F6CEF7B895FB}" type="pres">
      <dgm:prSet presAssocID="{F9BA1E5F-EADC-4FCA-B371-3FCD047A8029}" presName="cycle" presStyleCnt="0">
        <dgm:presLayoutVars>
          <dgm:chMax val="1"/>
          <dgm:dir/>
          <dgm:animLvl val="ctr"/>
          <dgm:resizeHandles val="exact"/>
        </dgm:presLayoutVars>
      </dgm:prSet>
      <dgm:spPr/>
      <dgm:t>
        <a:bodyPr/>
        <a:lstStyle/>
        <a:p>
          <a:endParaRPr lang="en-GB"/>
        </a:p>
      </dgm:t>
    </dgm:pt>
    <dgm:pt modelId="{5384421D-638B-409B-9A0A-D2B67FC28B97}" type="pres">
      <dgm:prSet presAssocID="{5971F5F7-385A-4954-A96A-A9C8A4A848E2}" presName="centerShape" presStyleLbl="node0" presStyleIdx="0" presStyleCnt="1" custScaleX="130143"/>
      <dgm:spPr/>
      <dgm:t>
        <a:bodyPr/>
        <a:lstStyle/>
        <a:p>
          <a:endParaRPr lang="en-GB"/>
        </a:p>
      </dgm:t>
    </dgm:pt>
    <dgm:pt modelId="{EF464353-3D05-421E-9333-7D8AC2460FB4}" type="pres">
      <dgm:prSet presAssocID="{4ECA2528-A9F9-487D-8DE5-64394146AA8E}" presName="Name9" presStyleLbl="parChTrans1D2" presStyleIdx="0" presStyleCnt="10"/>
      <dgm:spPr/>
      <dgm:t>
        <a:bodyPr/>
        <a:lstStyle/>
        <a:p>
          <a:endParaRPr lang="en-GB"/>
        </a:p>
      </dgm:t>
    </dgm:pt>
    <dgm:pt modelId="{50C7FB3D-84C4-4B54-9135-6C0641F8F6D0}" type="pres">
      <dgm:prSet presAssocID="{4ECA2528-A9F9-487D-8DE5-64394146AA8E}" presName="connTx" presStyleLbl="parChTrans1D2" presStyleIdx="0" presStyleCnt="10"/>
      <dgm:spPr/>
      <dgm:t>
        <a:bodyPr/>
        <a:lstStyle/>
        <a:p>
          <a:endParaRPr lang="en-GB"/>
        </a:p>
      </dgm:t>
    </dgm:pt>
    <dgm:pt modelId="{A41046A3-96EB-46CD-9144-AC570618F7E7}" type="pres">
      <dgm:prSet presAssocID="{8C3B15C7-540F-4365-AA6F-E5EC8C22EEC0}" presName="node" presStyleLbl="node1" presStyleIdx="0" presStyleCnt="10">
        <dgm:presLayoutVars>
          <dgm:bulletEnabled val="1"/>
        </dgm:presLayoutVars>
      </dgm:prSet>
      <dgm:spPr/>
      <dgm:t>
        <a:bodyPr/>
        <a:lstStyle/>
        <a:p>
          <a:endParaRPr lang="en-GB"/>
        </a:p>
      </dgm:t>
    </dgm:pt>
    <dgm:pt modelId="{1FE8A79C-AF38-4618-BB50-5B1AB6834AD8}" type="pres">
      <dgm:prSet presAssocID="{884108B9-C059-40F7-8F01-941C31DC4A9F}" presName="Name9" presStyleLbl="parChTrans1D2" presStyleIdx="1" presStyleCnt="10"/>
      <dgm:spPr/>
      <dgm:t>
        <a:bodyPr/>
        <a:lstStyle/>
        <a:p>
          <a:endParaRPr lang="en-GB"/>
        </a:p>
      </dgm:t>
    </dgm:pt>
    <dgm:pt modelId="{A898BDAA-0302-4C17-98EB-68F83B365E4C}" type="pres">
      <dgm:prSet presAssocID="{884108B9-C059-40F7-8F01-941C31DC4A9F}" presName="connTx" presStyleLbl="parChTrans1D2" presStyleIdx="1" presStyleCnt="10"/>
      <dgm:spPr/>
      <dgm:t>
        <a:bodyPr/>
        <a:lstStyle/>
        <a:p>
          <a:endParaRPr lang="en-GB"/>
        </a:p>
      </dgm:t>
    </dgm:pt>
    <dgm:pt modelId="{8B5953E1-4888-4670-8FF0-0EA031F5177E}" type="pres">
      <dgm:prSet presAssocID="{CD9B2F47-B1D6-4B61-B3C0-7898C7538CE2}" presName="node" presStyleLbl="node1" presStyleIdx="1" presStyleCnt="10">
        <dgm:presLayoutVars>
          <dgm:bulletEnabled val="1"/>
        </dgm:presLayoutVars>
      </dgm:prSet>
      <dgm:spPr/>
      <dgm:t>
        <a:bodyPr/>
        <a:lstStyle/>
        <a:p>
          <a:endParaRPr lang="en-GB"/>
        </a:p>
      </dgm:t>
    </dgm:pt>
    <dgm:pt modelId="{586E47B3-49F2-434D-AE4B-C09982EDD453}" type="pres">
      <dgm:prSet presAssocID="{5FA85E7D-29BA-419D-9675-9B89604B8380}" presName="Name9" presStyleLbl="parChTrans1D2" presStyleIdx="2" presStyleCnt="10"/>
      <dgm:spPr/>
      <dgm:t>
        <a:bodyPr/>
        <a:lstStyle/>
        <a:p>
          <a:endParaRPr lang="en-GB"/>
        </a:p>
      </dgm:t>
    </dgm:pt>
    <dgm:pt modelId="{D5CB6ADD-4466-4DC7-9803-4C44B6F080DF}" type="pres">
      <dgm:prSet presAssocID="{5FA85E7D-29BA-419D-9675-9B89604B8380}" presName="connTx" presStyleLbl="parChTrans1D2" presStyleIdx="2" presStyleCnt="10"/>
      <dgm:spPr/>
      <dgm:t>
        <a:bodyPr/>
        <a:lstStyle/>
        <a:p>
          <a:endParaRPr lang="en-GB"/>
        </a:p>
      </dgm:t>
    </dgm:pt>
    <dgm:pt modelId="{BF39AC29-652C-408C-857D-BC52FB2EBC9D}" type="pres">
      <dgm:prSet presAssocID="{1F360AA0-749B-4385-9D9E-A3EBE769ED87}" presName="node" presStyleLbl="node1" presStyleIdx="2" presStyleCnt="10">
        <dgm:presLayoutVars>
          <dgm:bulletEnabled val="1"/>
        </dgm:presLayoutVars>
      </dgm:prSet>
      <dgm:spPr/>
      <dgm:t>
        <a:bodyPr/>
        <a:lstStyle/>
        <a:p>
          <a:endParaRPr lang="en-GB"/>
        </a:p>
      </dgm:t>
    </dgm:pt>
    <dgm:pt modelId="{A41CB42B-EFF8-4A8E-9570-3CFB54B91346}" type="pres">
      <dgm:prSet presAssocID="{4BF2BE12-FF6E-48D2-B7D2-9AA4FD0F4C34}" presName="Name9" presStyleLbl="parChTrans1D2" presStyleIdx="3" presStyleCnt="10"/>
      <dgm:spPr/>
      <dgm:t>
        <a:bodyPr/>
        <a:lstStyle/>
        <a:p>
          <a:endParaRPr lang="en-GB"/>
        </a:p>
      </dgm:t>
    </dgm:pt>
    <dgm:pt modelId="{E5AFDAC4-9D18-4522-AFD2-C7FCBDB7B2AA}" type="pres">
      <dgm:prSet presAssocID="{4BF2BE12-FF6E-48D2-B7D2-9AA4FD0F4C34}" presName="connTx" presStyleLbl="parChTrans1D2" presStyleIdx="3" presStyleCnt="10"/>
      <dgm:spPr/>
      <dgm:t>
        <a:bodyPr/>
        <a:lstStyle/>
        <a:p>
          <a:endParaRPr lang="en-GB"/>
        </a:p>
      </dgm:t>
    </dgm:pt>
    <dgm:pt modelId="{62029252-8544-4401-8BCA-2B90F18D4962}" type="pres">
      <dgm:prSet presAssocID="{87FC3AA6-F862-401B-B52D-9237257F5587}" presName="node" presStyleLbl="node1" presStyleIdx="3" presStyleCnt="10">
        <dgm:presLayoutVars>
          <dgm:bulletEnabled val="1"/>
        </dgm:presLayoutVars>
      </dgm:prSet>
      <dgm:spPr/>
      <dgm:t>
        <a:bodyPr/>
        <a:lstStyle/>
        <a:p>
          <a:endParaRPr lang="en-GB"/>
        </a:p>
      </dgm:t>
    </dgm:pt>
    <dgm:pt modelId="{483D658B-E9C1-4F50-95EB-260DFFD4F116}" type="pres">
      <dgm:prSet presAssocID="{B97ED2C1-F320-4D51-B792-81C71A2F25D5}" presName="Name9" presStyleLbl="parChTrans1D2" presStyleIdx="4" presStyleCnt="10"/>
      <dgm:spPr/>
      <dgm:t>
        <a:bodyPr/>
        <a:lstStyle/>
        <a:p>
          <a:endParaRPr lang="en-GB"/>
        </a:p>
      </dgm:t>
    </dgm:pt>
    <dgm:pt modelId="{BF807A46-AD4F-4F74-B052-44C997A28C6D}" type="pres">
      <dgm:prSet presAssocID="{B97ED2C1-F320-4D51-B792-81C71A2F25D5}" presName="connTx" presStyleLbl="parChTrans1D2" presStyleIdx="4" presStyleCnt="10"/>
      <dgm:spPr/>
      <dgm:t>
        <a:bodyPr/>
        <a:lstStyle/>
        <a:p>
          <a:endParaRPr lang="en-GB"/>
        </a:p>
      </dgm:t>
    </dgm:pt>
    <dgm:pt modelId="{DB349B2A-6370-4E5C-91A6-6293D414B31A}" type="pres">
      <dgm:prSet presAssocID="{C3846BB8-0157-4639-AE7F-247A57BC8D94}" presName="node" presStyleLbl="node1" presStyleIdx="4" presStyleCnt="10" custScaleX="101766" custRadScaleRad="98773" custRadScaleInc="-6476">
        <dgm:presLayoutVars>
          <dgm:bulletEnabled val="1"/>
        </dgm:presLayoutVars>
      </dgm:prSet>
      <dgm:spPr/>
      <dgm:t>
        <a:bodyPr/>
        <a:lstStyle/>
        <a:p>
          <a:endParaRPr lang="en-GB"/>
        </a:p>
      </dgm:t>
    </dgm:pt>
    <dgm:pt modelId="{963E5024-C417-4392-A404-14883559745E}" type="pres">
      <dgm:prSet presAssocID="{75B3C394-8AE0-403F-A68B-2383CFAB0134}" presName="Name9" presStyleLbl="parChTrans1D2" presStyleIdx="5" presStyleCnt="10"/>
      <dgm:spPr/>
      <dgm:t>
        <a:bodyPr/>
        <a:lstStyle/>
        <a:p>
          <a:endParaRPr lang="en-GB"/>
        </a:p>
      </dgm:t>
    </dgm:pt>
    <dgm:pt modelId="{2700E825-5DC0-4260-AF24-21F6D6263963}" type="pres">
      <dgm:prSet presAssocID="{75B3C394-8AE0-403F-A68B-2383CFAB0134}" presName="connTx" presStyleLbl="parChTrans1D2" presStyleIdx="5" presStyleCnt="10"/>
      <dgm:spPr/>
      <dgm:t>
        <a:bodyPr/>
        <a:lstStyle/>
        <a:p>
          <a:endParaRPr lang="en-GB"/>
        </a:p>
      </dgm:t>
    </dgm:pt>
    <dgm:pt modelId="{CDA9FEAF-93C1-4268-97E7-DF0E82408843}" type="pres">
      <dgm:prSet presAssocID="{A375197E-6EC7-4353-8990-C9514B2A618F}" presName="node" presStyleLbl="node1" presStyleIdx="5" presStyleCnt="10">
        <dgm:presLayoutVars>
          <dgm:bulletEnabled val="1"/>
        </dgm:presLayoutVars>
      </dgm:prSet>
      <dgm:spPr/>
      <dgm:t>
        <a:bodyPr/>
        <a:lstStyle/>
        <a:p>
          <a:endParaRPr lang="en-GB"/>
        </a:p>
      </dgm:t>
    </dgm:pt>
    <dgm:pt modelId="{339EA574-E23D-4B51-A8C4-DE7887731E70}" type="pres">
      <dgm:prSet presAssocID="{7521D699-0DB4-450F-BD36-F7136A86592C}" presName="Name9" presStyleLbl="parChTrans1D2" presStyleIdx="6" presStyleCnt="10"/>
      <dgm:spPr/>
      <dgm:t>
        <a:bodyPr/>
        <a:lstStyle/>
        <a:p>
          <a:endParaRPr lang="en-GB"/>
        </a:p>
      </dgm:t>
    </dgm:pt>
    <dgm:pt modelId="{3A709176-6E16-4C5F-8A45-82146C609F29}" type="pres">
      <dgm:prSet presAssocID="{7521D699-0DB4-450F-BD36-F7136A86592C}" presName="connTx" presStyleLbl="parChTrans1D2" presStyleIdx="6" presStyleCnt="10"/>
      <dgm:spPr/>
      <dgm:t>
        <a:bodyPr/>
        <a:lstStyle/>
        <a:p>
          <a:endParaRPr lang="en-GB"/>
        </a:p>
      </dgm:t>
    </dgm:pt>
    <dgm:pt modelId="{B5B0B807-54CF-4439-ACA6-2E53265CD39F}" type="pres">
      <dgm:prSet presAssocID="{5C7162C8-6243-4F9D-ADC9-B1B206D5AE35}" presName="node" presStyleLbl="node1" presStyleIdx="6" presStyleCnt="10">
        <dgm:presLayoutVars>
          <dgm:bulletEnabled val="1"/>
        </dgm:presLayoutVars>
      </dgm:prSet>
      <dgm:spPr/>
      <dgm:t>
        <a:bodyPr/>
        <a:lstStyle/>
        <a:p>
          <a:endParaRPr lang="en-GB"/>
        </a:p>
      </dgm:t>
    </dgm:pt>
    <dgm:pt modelId="{BD65D278-4E6B-400C-A75F-5FFEB9C3399B}" type="pres">
      <dgm:prSet presAssocID="{F1A2928E-CE58-48FB-B883-0FEE0153A843}" presName="Name9" presStyleLbl="parChTrans1D2" presStyleIdx="7" presStyleCnt="10"/>
      <dgm:spPr/>
      <dgm:t>
        <a:bodyPr/>
        <a:lstStyle/>
        <a:p>
          <a:endParaRPr lang="en-GB"/>
        </a:p>
      </dgm:t>
    </dgm:pt>
    <dgm:pt modelId="{A19346B5-00DA-474D-AD05-26A6233942A8}" type="pres">
      <dgm:prSet presAssocID="{F1A2928E-CE58-48FB-B883-0FEE0153A843}" presName="connTx" presStyleLbl="parChTrans1D2" presStyleIdx="7" presStyleCnt="10"/>
      <dgm:spPr/>
      <dgm:t>
        <a:bodyPr/>
        <a:lstStyle/>
        <a:p>
          <a:endParaRPr lang="en-GB"/>
        </a:p>
      </dgm:t>
    </dgm:pt>
    <dgm:pt modelId="{F3442D80-EA0E-4B55-9E77-4AE2F1873941}" type="pres">
      <dgm:prSet presAssocID="{59CF4942-5F39-4DE4-91DB-FF8908E78A35}" presName="node" presStyleLbl="node1" presStyleIdx="7" presStyleCnt="10">
        <dgm:presLayoutVars>
          <dgm:bulletEnabled val="1"/>
        </dgm:presLayoutVars>
      </dgm:prSet>
      <dgm:spPr/>
      <dgm:t>
        <a:bodyPr/>
        <a:lstStyle/>
        <a:p>
          <a:endParaRPr lang="en-GB"/>
        </a:p>
      </dgm:t>
    </dgm:pt>
    <dgm:pt modelId="{18F9EF98-E865-4EAE-8254-44765133B86D}" type="pres">
      <dgm:prSet presAssocID="{A032AD17-4B79-488F-9B0E-81CB7C1F0D2B}" presName="Name9" presStyleLbl="parChTrans1D2" presStyleIdx="8" presStyleCnt="10"/>
      <dgm:spPr/>
      <dgm:t>
        <a:bodyPr/>
        <a:lstStyle/>
        <a:p>
          <a:endParaRPr lang="en-GB"/>
        </a:p>
      </dgm:t>
    </dgm:pt>
    <dgm:pt modelId="{448342F1-DA98-4FF0-8717-168F382B000B}" type="pres">
      <dgm:prSet presAssocID="{A032AD17-4B79-488F-9B0E-81CB7C1F0D2B}" presName="connTx" presStyleLbl="parChTrans1D2" presStyleIdx="8" presStyleCnt="10"/>
      <dgm:spPr/>
      <dgm:t>
        <a:bodyPr/>
        <a:lstStyle/>
        <a:p>
          <a:endParaRPr lang="en-GB"/>
        </a:p>
      </dgm:t>
    </dgm:pt>
    <dgm:pt modelId="{1FBEE0D4-7CE5-40B4-85EB-0A66FB878EBA}" type="pres">
      <dgm:prSet presAssocID="{EC3000F6-DB3E-4B88-BEA3-07B3AC80F07D}" presName="node" presStyleLbl="node1" presStyleIdx="8" presStyleCnt="10" custScaleX="110342">
        <dgm:presLayoutVars>
          <dgm:bulletEnabled val="1"/>
        </dgm:presLayoutVars>
      </dgm:prSet>
      <dgm:spPr/>
      <dgm:t>
        <a:bodyPr/>
        <a:lstStyle/>
        <a:p>
          <a:endParaRPr lang="en-GB"/>
        </a:p>
      </dgm:t>
    </dgm:pt>
    <dgm:pt modelId="{1B7ED5FD-8FFE-49AA-8D79-22840B93B8FB}" type="pres">
      <dgm:prSet presAssocID="{87952F4E-6539-4B4C-98BA-55B3B9F210DF}" presName="Name9" presStyleLbl="parChTrans1D2" presStyleIdx="9" presStyleCnt="10"/>
      <dgm:spPr/>
      <dgm:t>
        <a:bodyPr/>
        <a:lstStyle/>
        <a:p>
          <a:endParaRPr lang="en-GB"/>
        </a:p>
      </dgm:t>
    </dgm:pt>
    <dgm:pt modelId="{DA65688C-9873-44D5-86DD-28995EB0E26A}" type="pres">
      <dgm:prSet presAssocID="{87952F4E-6539-4B4C-98BA-55B3B9F210DF}" presName="connTx" presStyleLbl="parChTrans1D2" presStyleIdx="9" presStyleCnt="10"/>
      <dgm:spPr/>
      <dgm:t>
        <a:bodyPr/>
        <a:lstStyle/>
        <a:p>
          <a:endParaRPr lang="en-GB"/>
        </a:p>
      </dgm:t>
    </dgm:pt>
    <dgm:pt modelId="{D88948F1-2732-4636-9B73-00ADD985A371}" type="pres">
      <dgm:prSet presAssocID="{27E7712B-AF1C-41F4-BA12-D3F0C425493B}" presName="node" presStyleLbl="node1" presStyleIdx="9" presStyleCnt="10">
        <dgm:presLayoutVars>
          <dgm:bulletEnabled val="1"/>
        </dgm:presLayoutVars>
      </dgm:prSet>
      <dgm:spPr/>
      <dgm:t>
        <a:bodyPr/>
        <a:lstStyle/>
        <a:p>
          <a:endParaRPr lang="en-GB"/>
        </a:p>
      </dgm:t>
    </dgm:pt>
  </dgm:ptLst>
  <dgm:cxnLst>
    <dgm:cxn modelId="{D0380662-A3C8-4E09-9DCB-1456E30B261F}" srcId="{5971F5F7-385A-4954-A96A-A9C8A4A848E2}" destId="{87FC3AA6-F862-401B-B52D-9237257F5587}" srcOrd="3" destOrd="0" parTransId="{4BF2BE12-FF6E-48D2-B7D2-9AA4FD0F4C34}" sibTransId="{4B16F519-803C-4805-86E1-8882B595AD4F}"/>
    <dgm:cxn modelId="{CA0D979A-D22B-4C81-B961-40D6067D32E6}" type="presOf" srcId="{4ECA2528-A9F9-487D-8DE5-64394146AA8E}" destId="{EF464353-3D05-421E-9333-7D8AC2460FB4}" srcOrd="0" destOrd="0" presId="urn:microsoft.com/office/officeart/2005/8/layout/radial1"/>
    <dgm:cxn modelId="{CCDAC711-5DE5-4B03-AA06-29CFBC02AFF0}" type="presOf" srcId="{8C3B15C7-540F-4365-AA6F-E5EC8C22EEC0}" destId="{A41046A3-96EB-46CD-9144-AC570618F7E7}" srcOrd="0" destOrd="0" presId="urn:microsoft.com/office/officeart/2005/8/layout/radial1"/>
    <dgm:cxn modelId="{5DA4F501-6A23-4D22-98F7-101259A8322C}" type="presOf" srcId="{884108B9-C059-40F7-8F01-941C31DC4A9F}" destId="{1FE8A79C-AF38-4618-BB50-5B1AB6834AD8}" srcOrd="0" destOrd="0" presId="urn:microsoft.com/office/officeart/2005/8/layout/radial1"/>
    <dgm:cxn modelId="{839A6FCB-94E2-4A12-9187-13ED95006499}" type="presOf" srcId="{87952F4E-6539-4B4C-98BA-55B3B9F210DF}" destId="{1B7ED5FD-8FFE-49AA-8D79-22840B93B8FB}" srcOrd="0" destOrd="0" presId="urn:microsoft.com/office/officeart/2005/8/layout/radial1"/>
    <dgm:cxn modelId="{CE90096E-64FC-4FBA-82CE-30EAF7F7C5AF}" srcId="{5971F5F7-385A-4954-A96A-A9C8A4A848E2}" destId="{8C3B15C7-540F-4365-AA6F-E5EC8C22EEC0}" srcOrd="0" destOrd="0" parTransId="{4ECA2528-A9F9-487D-8DE5-64394146AA8E}" sibTransId="{000EFDCB-9146-4D7C-A286-49AA4D6C5967}"/>
    <dgm:cxn modelId="{478AD9C5-1687-4ED6-98F2-C9E1F6E46A9F}" type="presOf" srcId="{A375197E-6EC7-4353-8990-C9514B2A618F}" destId="{CDA9FEAF-93C1-4268-97E7-DF0E82408843}" srcOrd="0" destOrd="0" presId="urn:microsoft.com/office/officeart/2005/8/layout/radial1"/>
    <dgm:cxn modelId="{B76E8814-C94C-404F-9922-6A18C133D861}" type="presOf" srcId="{4ECA2528-A9F9-487D-8DE5-64394146AA8E}" destId="{50C7FB3D-84C4-4B54-9135-6C0641F8F6D0}" srcOrd="1" destOrd="0" presId="urn:microsoft.com/office/officeart/2005/8/layout/radial1"/>
    <dgm:cxn modelId="{25C07EF6-DE26-4A97-A6D5-F67779C8BDB9}" type="presOf" srcId="{27E7712B-AF1C-41F4-BA12-D3F0C425493B}" destId="{D88948F1-2732-4636-9B73-00ADD985A371}" srcOrd="0" destOrd="0" presId="urn:microsoft.com/office/officeart/2005/8/layout/radial1"/>
    <dgm:cxn modelId="{C43A2212-39A0-46A7-B7F8-D97B67629781}" type="presOf" srcId="{884108B9-C059-40F7-8F01-941C31DC4A9F}" destId="{A898BDAA-0302-4C17-98EB-68F83B365E4C}" srcOrd="1" destOrd="0" presId="urn:microsoft.com/office/officeart/2005/8/layout/radial1"/>
    <dgm:cxn modelId="{F093E8E2-960C-4EC8-A37C-593F52927600}" type="presOf" srcId="{B97ED2C1-F320-4D51-B792-81C71A2F25D5}" destId="{483D658B-E9C1-4F50-95EB-260DFFD4F116}" srcOrd="0" destOrd="0" presId="urn:microsoft.com/office/officeart/2005/8/layout/radial1"/>
    <dgm:cxn modelId="{92CD7122-B9BE-472F-92A4-D0B84498490F}" type="presOf" srcId="{87952F4E-6539-4B4C-98BA-55B3B9F210DF}" destId="{DA65688C-9873-44D5-86DD-28995EB0E26A}" srcOrd="1" destOrd="0" presId="urn:microsoft.com/office/officeart/2005/8/layout/radial1"/>
    <dgm:cxn modelId="{16EF4F17-5F3B-4D49-A4BC-E8057BA3CB66}" srcId="{5971F5F7-385A-4954-A96A-A9C8A4A848E2}" destId="{27E7712B-AF1C-41F4-BA12-D3F0C425493B}" srcOrd="9" destOrd="0" parTransId="{87952F4E-6539-4B4C-98BA-55B3B9F210DF}" sibTransId="{96BA2589-635C-49C6-80FC-5781E9084234}"/>
    <dgm:cxn modelId="{E2A770FF-6169-4548-B565-DFA159AF893A}" srcId="{5971F5F7-385A-4954-A96A-A9C8A4A848E2}" destId="{CD9B2F47-B1D6-4B61-B3C0-7898C7538CE2}" srcOrd="1" destOrd="0" parTransId="{884108B9-C059-40F7-8F01-941C31DC4A9F}" sibTransId="{A05FEE63-EF27-46A5-BB4F-5F465B81B5F4}"/>
    <dgm:cxn modelId="{40D9A273-B846-48F1-97A2-F06B80948FFE}" srcId="{F9BA1E5F-EADC-4FCA-B371-3FCD047A8029}" destId="{5971F5F7-385A-4954-A96A-A9C8A4A848E2}" srcOrd="0" destOrd="0" parTransId="{E8B44EDD-865B-4030-9250-291466385F63}" sibTransId="{3F38B290-CA17-41BF-AE04-88752D386B9A}"/>
    <dgm:cxn modelId="{12185498-BCF9-4288-9D3F-1C8757772EF3}" type="presOf" srcId="{59CF4942-5F39-4DE4-91DB-FF8908E78A35}" destId="{F3442D80-EA0E-4B55-9E77-4AE2F1873941}" srcOrd="0" destOrd="0" presId="urn:microsoft.com/office/officeart/2005/8/layout/radial1"/>
    <dgm:cxn modelId="{57DDED86-18DD-47A1-95FD-8CC5BEAACC5D}" type="presOf" srcId="{5FA85E7D-29BA-419D-9675-9B89604B8380}" destId="{586E47B3-49F2-434D-AE4B-C09982EDD453}" srcOrd="0" destOrd="0" presId="urn:microsoft.com/office/officeart/2005/8/layout/radial1"/>
    <dgm:cxn modelId="{5FD2324E-76E8-4EA4-AD6A-5C081A0D8911}" type="presOf" srcId="{7521D699-0DB4-450F-BD36-F7136A86592C}" destId="{3A709176-6E16-4C5F-8A45-82146C609F29}" srcOrd="1" destOrd="0" presId="urn:microsoft.com/office/officeart/2005/8/layout/radial1"/>
    <dgm:cxn modelId="{CF00611F-22A3-49EC-849C-A4A38C9FB89B}" type="presOf" srcId="{4BF2BE12-FF6E-48D2-B7D2-9AA4FD0F4C34}" destId="{A41CB42B-EFF8-4A8E-9570-3CFB54B91346}" srcOrd="0" destOrd="0" presId="urn:microsoft.com/office/officeart/2005/8/layout/radial1"/>
    <dgm:cxn modelId="{1158CDF7-60C1-410A-8116-CC40BAC4010D}" type="presOf" srcId="{B97ED2C1-F320-4D51-B792-81C71A2F25D5}" destId="{BF807A46-AD4F-4F74-B052-44C997A28C6D}" srcOrd="1" destOrd="0" presId="urn:microsoft.com/office/officeart/2005/8/layout/radial1"/>
    <dgm:cxn modelId="{BD63DE3D-CA65-4A0C-8C42-9B888376ED6C}" srcId="{F9BA1E5F-EADC-4FCA-B371-3FCD047A8029}" destId="{41963D23-1CCC-43D7-8444-93B9279AF357}" srcOrd="1" destOrd="0" parTransId="{BC0AAC02-48C8-4873-BB9E-2C5720BBF100}" sibTransId="{52BC8693-0F8D-48B4-95F1-C7CE3F0DB4B6}"/>
    <dgm:cxn modelId="{875B40B5-ED6D-4E51-8815-4BC3F296495C}" type="presOf" srcId="{F1A2928E-CE58-48FB-B883-0FEE0153A843}" destId="{A19346B5-00DA-474D-AD05-26A6233942A8}" srcOrd="1" destOrd="0" presId="urn:microsoft.com/office/officeart/2005/8/layout/radial1"/>
    <dgm:cxn modelId="{D1B50FBD-FF45-449B-91CF-9E074B8F670E}" srcId="{5971F5F7-385A-4954-A96A-A9C8A4A848E2}" destId="{1F360AA0-749B-4385-9D9E-A3EBE769ED87}" srcOrd="2" destOrd="0" parTransId="{5FA85E7D-29BA-419D-9675-9B89604B8380}" sibTransId="{4CE3235E-5D00-4900-8AF5-E5E7DE06EE6F}"/>
    <dgm:cxn modelId="{1CEE6F57-FC61-4956-830B-5BE1E07F4738}" srcId="{5971F5F7-385A-4954-A96A-A9C8A4A848E2}" destId="{EC3000F6-DB3E-4B88-BEA3-07B3AC80F07D}" srcOrd="8" destOrd="0" parTransId="{A032AD17-4B79-488F-9B0E-81CB7C1F0D2B}" sibTransId="{495C3429-0EF6-40B8-BB51-BF6F541A1889}"/>
    <dgm:cxn modelId="{6D65859C-3CB9-402E-86A5-C3110D1E2B20}" type="presOf" srcId="{4BF2BE12-FF6E-48D2-B7D2-9AA4FD0F4C34}" destId="{E5AFDAC4-9D18-4522-AFD2-C7FCBDB7B2AA}" srcOrd="1" destOrd="0" presId="urn:microsoft.com/office/officeart/2005/8/layout/radial1"/>
    <dgm:cxn modelId="{ED79E240-4C47-41DD-875D-8F4ECA2213CA}" type="presOf" srcId="{A032AD17-4B79-488F-9B0E-81CB7C1F0D2B}" destId="{448342F1-DA98-4FF0-8717-168F382B000B}" srcOrd="1" destOrd="0" presId="urn:microsoft.com/office/officeart/2005/8/layout/radial1"/>
    <dgm:cxn modelId="{E5590E46-2F1B-464F-9A7B-29F640E1D6D0}" srcId="{5971F5F7-385A-4954-A96A-A9C8A4A848E2}" destId="{59CF4942-5F39-4DE4-91DB-FF8908E78A35}" srcOrd="7" destOrd="0" parTransId="{F1A2928E-CE58-48FB-B883-0FEE0153A843}" sibTransId="{F68C649A-DB2C-407D-8D32-3E4E916763FB}"/>
    <dgm:cxn modelId="{A9DC70EE-4CB4-473B-B4DA-BD7F7F6BB002}" type="presOf" srcId="{EC3000F6-DB3E-4B88-BEA3-07B3AC80F07D}" destId="{1FBEE0D4-7CE5-40B4-85EB-0A66FB878EBA}" srcOrd="0" destOrd="0" presId="urn:microsoft.com/office/officeart/2005/8/layout/radial1"/>
    <dgm:cxn modelId="{0C3FE728-4CA7-4C8A-B11D-667C74CCE16F}" type="presOf" srcId="{75B3C394-8AE0-403F-A68B-2383CFAB0134}" destId="{963E5024-C417-4392-A404-14883559745E}" srcOrd="0" destOrd="0" presId="urn:microsoft.com/office/officeart/2005/8/layout/radial1"/>
    <dgm:cxn modelId="{22F2BC8B-0EE7-4B82-BF92-C2C33C8A5DC8}" type="presOf" srcId="{87FC3AA6-F862-401B-B52D-9237257F5587}" destId="{62029252-8544-4401-8BCA-2B90F18D4962}" srcOrd="0" destOrd="0" presId="urn:microsoft.com/office/officeart/2005/8/layout/radial1"/>
    <dgm:cxn modelId="{575986DE-17E7-4CCC-BF43-6326D416FDCC}" type="presOf" srcId="{5C7162C8-6243-4F9D-ADC9-B1B206D5AE35}" destId="{B5B0B807-54CF-4439-ACA6-2E53265CD39F}" srcOrd="0" destOrd="0" presId="urn:microsoft.com/office/officeart/2005/8/layout/radial1"/>
    <dgm:cxn modelId="{1C9D39A9-8205-4B10-81F8-018385573EF7}" type="presOf" srcId="{7521D699-0DB4-450F-BD36-F7136A86592C}" destId="{339EA574-E23D-4B51-A8C4-DE7887731E70}" srcOrd="0" destOrd="0" presId="urn:microsoft.com/office/officeart/2005/8/layout/radial1"/>
    <dgm:cxn modelId="{88063D6A-CB4A-4680-954D-B7400E1AF9D8}" srcId="{5971F5F7-385A-4954-A96A-A9C8A4A848E2}" destId="{5C7162C8-6243-4F9D-ADC9-B1B206D5AE35}" srcOrd="6" destOrd="0" parTransId="{7521D699-0DB4-450F-BD36-F7136A86592C}" sibTransId="{2F8DD2D3-0E8E-4C65-99AD-498C1B610233}"/>
    <dgm:cxn modelId="{B1A1DEAD-190F-4A96-8334-E1E8D365986B}" type="presOf" srcId="{F9BA1E5F-EADC-4FCA-B371-3FCD047A8029}" destId="{2AA857B2-1102-4066-9AEE-F6CEF7B895FB}" srcOrd="0" destOrd="0" presId="urn:microsoft.com/office/officeart/2005/8/layout/radial1"/>
    <dgm:cxn modelId="{AE2A9E57-9BA7-443F-A4B0-170298314C0D}" type="presOf" srcId="{F1A2928E-CE58-48FB-B883-0FEE0153A843}" destId="{BD65D278-4E6B-400C-A75F-5FFEB9C3399B}" srcOrd="0" destOrd="0" presId="urn:microsoft.com/office/officeart/2005/8/layout/radial1"/>
    <dgm:cxn modelId="{8D37F1A0-9C5C-4569-8E0A-A60E6912C3B8}" type="presOf" srcId="{75B3C394-8AE0-403F-A68B-2383CFAB0134}" destId="{2700E825-5DC0-4260-AF24-21F6D6263963}" srcOrd="1" destOrd="0" presId="urn:microsoft.com/office/officeart/2005/8/layout/radial1"/>
    <dgm:cxn modelId="{FBE76333-B114-42B4-813C-C99EE12C66B3}" type="presOf" srcId="{5971F5F7-385A-4954-A96A-A9C8A4A848E2}" destId="{5384421D-638B-409B-9A0A-D2B67FC28B97}" srcOrd="0" destOrd="0" presId="urn:microsoft.com/office/officeart/2005/8/layout/radial1"/>
    <dgm:cxn modelId="{3D6B5A96-7F37-4044-8B3A-0EC1222592FF}" type="presOf" srcId="{5FA85E7D-29BA-419D-9675-9B89604B8380}" destId="{D5CB6ADD-4466-4DC7-9803-4C44B6F080DF}" srcOrd="1" destOrd="0" presId="urn:microsoft.com/office/officeart/2005/8/layout/radial1"/>
    <dgm:cxn modelId="{E8CBF545-34E8-448C-8925-37B80387DF17}" type="presOf" srcId="{1F360AA0-749B-4385-9D9E-A3EBE769ED87}" destId="{BF39AC29-652C-408C-857D-BC52FB2EBC9D}" srcOrd="0" destOrd="0" presId="urn:microsoft.com/office/officeart/2005/8/layout/radial1"/>
    <dgm:cxn modelId="{A7BB80DE-547D-4AF5-B622-6F185442086E}" srcId="{5971F5F7-385A-4954-A96A-A9C8A4A848E2}" destId="{A375197E-6EC7-4353-8990-C9514B2A618F}" srcOrd="5" destOrd="0" parTransId="{75B3C394-8AE0-403F-A68B-2383CFAB0134}" sibTransId="{AF0F6B4F-862D-4813-80B4-D582002E9BB2}"/>
    <dgm:cxn modelId="{044D944D-9F26-4A94-99C6-AF74CB45F916}" srcId="{5971F5F7-385A-4954-A96A-A9C8A4A848E2}" destId="{C3846BB8-0157-4639-AE7F-247A57BC8D94}" srcOrd="4" destOrd="0" parTransId="{B97ED2C1-F320-4D51-B792-81C71A2F25D5}" sibTransId="{630840AB-9CC1-4499-BCE4-71A720A57B30}"/>
    <dgm:cxn modelId="{53C3DE5C-34B2-460A-9FC7-B5BF1ACF4B88}" type="presOf" srcId="{A032AD17-4B79-488F-9B0E-81CB7C1F0D2B}" destId="{18F9EF98-E865-4EAE-8254-44765133B86D}" srcOrd="0" destOrd="0" presId="urn:microsoft.com/office/officeart/2005/8/layout/radial1"/>
    <dgm:cxn modelId="{E47884DC-0CC0-4CDC-9211-95DC90CECC61}" type="presOf" srcId="{CD9B2F47-B1D6-4B61-B3C0-7898C7538CE2}" destId="{8B5953E1-4888-4670-8FF0-0EA031F5177E}" srcOrd="0" destOrd="0" presId="urn:microsoft.com/office/officeart/2005/8/layout/radial1"/>
    <dgm:cxn modelId="{9817BDE3-F0DE-4327-8414-0F53DC50C86D}" type="presOf" srcId="{C3846BB8-0157-4639-AE7F-247A57BC8D94}" destId="{DB349B2A-6370-4E5C-91A6-6293D414B31A}" srcOrd="0" destOrd="0" presId="urn:microsoft.com/office/officeart/2005/8/layout/radial1"/>
    <dgm:cxn modelId="{CBF26549-4042-41E8-B7EF-80941D42258E}" type="presParOf" srcId="{2AA857B2-1102-4066-9AEE-F6CEF7B895FB}" destId="{5384421D-638B-409B-9A0A-D2B67FC28B97}" srcOrd="0" destOrd="0" presId="urn:microsoft.com/office/officeart/2005/8/layout/radial1"/>
    <dgm:cxn modelId="{EECCF9E4-A3BD-41C4-8B6C-B93883D490BA}" type="presParOf" srcId="{2AA857B2-1102-4066-9AEE-F6CEF7B895FB}" destId="{EF464353-3D05-421E-9333-7D8AC2460FB4}" srcOrd="1" destOrd="0" presId="urn:microsoft.com/office/officeart/2005/8/layout/radial1"/>
    <dgm:cxn modelId="{4571D5CB-0C1D-4A5B-80CB-2A8162541E7E}" type="presParOf" srcId="{EF464353-3D05-421E-9333-7D8AC2460FB4}" destId="{50C7FB3D-84C4-4B54-9135-6C0641F8F6D0}" srcOrd="0" destOrd="0" presId="urn:microsoft.com/office/officeart/2005/8/layout/radial1"/>
    <dgm:cxn modelId="{B0861CCB-BBDA-45F6-B8E7-11A419B16EF2}" type="presParOf" srcId="{2AA857B2-1102-4066-9AEE-F6CEF7B895FB}" destId="{A41046A3-96EB-46CD-9144-AC570618F7E7}" srcOrd="2" destOrd="0" presId="urn:microsoft.com/office/officeart/2005/8/layout/radial1"/>
    <dgm:cxn modelId="{50D944BE-0922-47FC-AB0B-E9FDEB3DDD98}" type="presParOf" srcId="{2AA857B2-1102-4066-9AEE-F6CEF7B895FB}" destId="{1FE8A79C-AF38-4618-BB50-5B1AB6834AD8}" srcOrd="3" destOrd="0" presId="urn:microsoft.com/office/officeart/2005/8/layout/radial1"/>
    <dgm:cxn modelId="{1389389D-B81C-46A9-ABEC-DA731D3FEA1C}" type="presParOf" srcId="{1FE8A79C-AF38-4618-BB50-5B1AB6834AD8}" destId="{A898BDAA-0302-4C17-98EB-68F83B365E4C}" srcOrd="0" destOrd="0" presId="urn:microsoft.com/office/officeart/2005/8/layout/radial1"/>
    <dgm:cxn modelId="{2C1EACD5-E52B-472A-923A-4C891856E5A5}" type="presParOf" srcId="{2AA857B2-1102-4066-9AEE-F6CEF7B895FB}" destId="{8B5953E1-4888-4670-8FF0-0EA031F5177E}" srcOrd="4" destOrd="0" presId="urn:microsoft.com/office/officeart/2005/8/layout/radial1"/>
    <dgm:cxn modelId="{5780943D-6722-467D-A022-0B08A4E438B2}" type="presParOf" srcId="{2AA857B2-1102-4066-9AEE-F6CEF7B895FB}" destId="{586E47B3-49F2-434D-AE4B-C09982EDD453}" srcOrd="5" destOrd="0" presId="urn:microsoft.com/office/officeart/2005/8/layout/radial1"/>
    <dgm:cxn modelId="{B86D65A9-CD02-4C04-BF76-97A0433F15E4}" type="presParOf" srcId="{586E47B3-49F2-434D-AE4B-C09982EDD453}" destId="{D5CB6ADD-4466-4DC7-9803-4C44B6F080DF}" srcOrd="0" destOrd="0" presId="urn:microsoft.com/office/officeart/2005/8/layout/radial1"/>
    <dgm:cxn modelId="{A33F3BFE-2327-4C71-B669-88D21470D414}" type="presParOf" srcId="{2AA857B2-1102-4066-9AEE-F6CEF7B895FB}" destId="{BF39AC29-652C-408C-857D-BC52FB2EBC9D}" srcOrd="6" destOrd="0" presId="urn:microsoft.com/office/officeart/2005/8/layout/radial1"/>
    <dgm:cxn modelId="{CAE8E84B-54AD-4A36-98AB-AD812CF9E372}" type="presParOf" srcId="{2AA857B2-1102-4066-9AEE-F6CEF7B895FB}" destId="{A41CB42B-EFF8-4A8E-9570-3CFB54B91346}" srcOrd="7" destOrd="0" presId="urn:microsoft.com/office/officeart/2005/8/layout/radial1"/>
    <dgm:cxn modelId="{95D04B9A-6704-4BD7-B403-24F51CD0B366}" type="presParOf" srcId="{A41CB42B-EFF8-4A8E-9570-3CFB54B91346}" destId="{E5AFDAC4-9D18-4522-AFD2-C7FCBDB7B2AA}" srcOrd="0" destOrd="0" presId="urn:microsoft.com/office/officeart/2005/8/layout/radial1"/>
    <dgm:cxn modelId="{A1102FD4-316E-4F9D-A330-2B612598DA5A}" type="presParOf" srcId="{2AA857B2-1102-4066-9AEE-F6CEF7B895FB}" destId="{62029252-8544-4401-8BCA-2B90F18D4962}" srcOrd="8" destOrd="0" presId="urn:microsoft.com/office/officeart/2005/8/layout/radial1"/>
    <dgm:cxn modelId="{4179683C-E338-47D4-847B-47D59988AE92}" type="presParOf" srcId="{2AA857B2-1102-4066-9AEE-F6CEF7B895FB}" destId="{483D658B-E9C1-4F50-95EB-260DFFD4F116}" srcOrd="9" destOrd="0" presId="urn:microsoft.com/office/officeart/2005/8/layout/radial1"/>
    <dgm:cxn modelId="{EB939C55-F2B4-4964-BDBC-94F2C0E642EF}" type="presParOf" srcId="{483D658B-E9C1-4F50-95EB-260DFFD4F116}" destId="{BF807A46-AD4F-4F74-B052-44C997A28C6D}" srcOrd="0" destOrd="0" presId="urn:microsoft.com/office/officeart/2005/8/layout/radial1"/>
    <dgm:cxn modelId="{A4592BD7-F027-44B0-ACC5-0FEA333B71F3}" type="presParOf" srcId="{2AA857B2-1102-4066-9AEE-F6CEF7B895FB}" destId="{DB349B2A-6370-4E5C-91A6-6293D414B31A}" srcOrd="10" destOrd="0" presId="urn:microsoft.com/office/officeart/2005/8/layout/radial1"/>
    <dgm:cxn modelId="{36E4186B-192C-4ADB-85BB-EC84F787242D}" type="presParOf" srcId="{2AA857B2-1102-4066-9AEE-F6CEF7B895FB}" destId="{963E5024-C417-4392-A404-14883559745E}" srcOrd="11" destOrd="0" presId="urn:microsoft.com/office/officeart/2005/8/layout/radial1"/>
    <dgm:cxn modelId="{2BA40AD0-6E50-46EA-9F79-ECE974F4C4E1}" type="presParOf" srcId="{963E5024-C417-4392-A404-14883559745E}" destId="{2700E825-5DC0-4260-AF24-21F6D6263963}" srcOrd="0" destOrd="0" presId="urn:microsoft.com/office/officeart/2005/8/layout/radial1"/>
    <dgm:cxn modelId="{513E0DAF-50A1-482C-AA77-FE7722A243A8}" type="presParOf" srcId="{2AA857B2-1102-4066-9AEE-F6CEF7B895FB}" destId="{CDA9FEAF-93C1-4268-97E7-DF0E82408843}" srcOrd="12" destOrd="0" presId="urn:microsoft.com/office/officeart/2005/8/layout/radial1"/>
    <dgm:cxn modelId="{233E9045-3130-412E-ACEA-AAF578B21CF5}" type="presParOf" srcId="{2AA857B2-1102-4066-9AEE-F6CEF7B895FB}" destId="{339EA574-E23D-4B51-A8C4-DE7887731E70}" srcOrd="13" destOrd="0" presId="urn:microsoft.com/office/officeart/2005/8/layout/radial1"/>
    <dgm:cxn modelId="{787E5831-6486-4777-BBF6-0DA9F3B2531B}" type="presParOf" srcId="{339EA574-E23D-4B51-A8C4-DE7887731E70}" destId="{3A709176-6E16-4C5F-8A45-82146C609F29}" srcOrd="0" destOrd="0" presId="urn:microsoft.com/office/officeart/2005/8/layout/radial1"/>
    <dgm:cxn modelId="{28203B17-C3F9-4BDC-AFEE-E44D036A83B2}" type="presParOf" srcId="{2AA857B2-1102-4066-9AEE-F6CEF7B895FB}" destId="{B5B0B807-54CF-4439-ACA6-2E53265CD39F}" srcOrd="14" destOrd="0" presId="urn:microsoft.com/office/officeart/2005/8/layout/radial1"/>
    <dgm:cxn modelId="{CD41C67C-5728-4D59-9F3E-2CBCEE18811A}" type="presParOf" srcId="{2AA857B2-1102-4066-9AEE-F6CEF7B895FB}" destId="{BD65D278-4E6B-400C-A75F-5FFEB9C3399B}" srcOrd="15" destOrd="0" presId="urn:microsoft.com/office/officeart/2005/8/layout/radial1"/>
    <dgm:cxn modelId="{BA390B94-E4FE-4500-9FA7-CA9CBFD08A46}" type="presParOf" srcId="{BD65D278-4E6B-400C-A75F-5FFEB9C3399B}" destId="{A19346B5-00DA-474D-AD05-26A6233942A8}" srcOrd="0" destOrd="0" presId="urn:microsoft.com/office/officeart/2005/8/layout/radial1"/>
    <dgm:cxn modelId="{361D187E-2F2C-492A-B71C-E526D6F7E97B}" type="presParOf" srcId="{2AA857B2-1102-4066-9AEE-F6CEF7B895FB}" destId="{F3442D80-EA0E-4B55-9E77-4AE2F1873941}" srcOrd="16" destOrd="0" presId="urn:microsoft.com/office/officeart/2005/8/layout/radial1"/>
    <dgm:cxn modelId="{47EE7643-6700-425D-B52B-09B1E392BBF4}" type="presParOf" srcId="{2AA857B2-1102-4066-9AEE-F6CEF7B895FB}" destId="{18F9EF98-E865-4EAE-8254-44765133B86D}" srcOrd="17" destOrd="0" presId="urn:microsoft.com/office/officeart/2005/8/layout/radial1"/>
    <dgm:cxn modelId="{1ADDCE0B-AC5F-4393-AEDE-0851A4F9DBE4}" type="presParOf" srcId="{18F9EF98-E865-4EAE-8254-44765133B86D}" destId="{448342F1-DA98-4FF0-8717-168F382B000B}" srcOrd="0" destOrd="0" presId="urn:microsoft.com/office/officeart/2005/8/layout/radial1"/>
    <dgm:cxn modelId="{49F819F1-B193-403B-A1D2-6E11C0B1FA51}" type="presParOf" srcId="{2AA857B2-1102-4066-9AEE-F6CEF7B895FB}" destId="{1FBEE0D4-7CE5-40B4-85EB-0A66FB878EBA}" srcOrd="18" destOrd="0" presId="urn:microsoft.com/office/officeart/2005/8/layout/radial1"/>
    <dgm:cxn modelId="{CA0FC121-EDC7-4D59-A552-72AF6FFFD2C0}" type="presParOf" srcId="{2AA857B2-1102-4066-9AEE-F6CEF7B895FB}" destId="{1B7ED5FD-8FFE-49AA-8D79-22840B93B8FB}" srcOrd="19" destOrd="0" presId="urn:microsoft.com/office/officeart/2005/8/layout/radial1"/>
    <dgm:cxn modelId="{3377A86F-3C49-4502-86DF-B0AFBCFF4EA7}" type="presParOf" srcId="{1B7ED5FD-8FFE-49AA-8D79-22840B93B8FB}" destId="{DA65688C-9873-44D5-86DD-28995EB0E26A}" srcOrd="0" destOrd="0" presId="urn:microsoft.com/office/officeart/2005/8/layout/radial1"/>
    <dgm:cxn modelId="{BE97B8E9-22C9-49BB-9FB3-25D6940F70F6}" type="presParOf" srcId="{2AA857B2-1102-4066-9AEE-F6CEF7B895FB}" destId="{D88948F1-2732-4636-9B73-00ADD985A371}"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7B6D3DA-3D07-41B1-94D1-347AE2F5CCAB}"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GB"/>
        </a:p>
      </dgm:t>
    </dgm:pt>
    <dgm:pt modelId="{8B8B0529-C04F-4C13-809D-2A73C6CC6BED}">
      <dgm:prSet phldrT="[Text]" custT="1"/>
      <dgm:spPr/>
      <dgm:t>
        <a:bodyPr/>
        <a:lstStyle/>
        <a:p>
          <a:r>
            <a:rPr lang="en-GB" sz="2000" dirty="0" smtClean="0"/>
            <a:t>1</a:t>
          </a:r>
          <a:endParaRPr lang="en-GB" sz="2000" dirty="0"/>
        </a:p>
      </dgm:t>
    </dgm:pt>
    <dgm:pt modelId="{5742A9F3-0B9F-4CD2-AE97-C967A2F842CF}" type="parTrans" cxnId="{47429E82-DD14-451E-9DDA-8FBAD3DA74A8}">
      <dgm:prSet/>
      <dgm:spPr/>
      <dgm:t>
        <a:bodyPr/>
        <a:lstStyle/>
        <a:p>
          <a:endParaRPr lang="en-GB"/>
        </a:p>
      </dgm:t>
    </dgm:pt>
    <dgm:pt modelId="{249A23FC-9349-4352-92E5-DA052294110D}" type="sibTrans" cxnId="{47429E82-DD14-451E-9DDA-8FBAD3DA74A8}">
      <dgm:prSet/>
      <dgm:spPr/>
      <dgm:t>
        <a:bodyPr/>
        <a:lstStyle/>
        <a:p>
          <a:endParaRPr lang="en-GB"/>
        </a:p>
      </dgm:t>
    </dgm:pt>
    <dgm:pt modelId="{1CD10091-8DB7-4CA1-85FE-CA80F98411C6}">
      <dgm:prSet phldrT="[Text]" custT="1"/>
      <dgm:spPr/>
      <dgm:t>
        <a:bodyPr/>
        <a:lstStyle/>
        <a:p>
          <a:r>
            <a:rPr lang="en-GB" sz="2000" dirty="0" smtClean="0"/>
            <a:t>Promote multifunctional space and identify, quantify and monetise the multiple benefits</a:t>
          </a:r>
          <a:endParaRPr lang="en-GB" sz="2000" dirty="0"/>
        </a:p>
      </dgm:t>
    </dgm:pt>
    <dgm:pt modelId="{E6175EE8-AFB9-45ED-8E92-6E25BE49A8CD}" type="parTrans" cxnId="{E8ABE09F-BACE-45C6-B4AC-9E29D930FFC1}">
      <dgm:prSet/>
      <dgm:spPr/>
      <dgm:t>
        <a:bodyPr/>
        <a:lstStyle/>
        <a:p>
          <a:endParaRPr lang="en-GB"/>
        </a:p>
      </dgm:t>
    </dgm:pt>
    <dgm:pt modelId="{0BCB99C9-B8EB-44FE-9700-FFE388C8EE1F}" type="sibTrans" cxnId="{E8ABE09F-BACE-45C6-B4AC-9E29D930FFC1}">
      <dgm:prSet/>
      <dgm:spPr/>
      <dgm:t>
        <a:bodyPr/>
        <a:lstStyle/>
        <a:p>
          <a:endParaRPr lang="en-GB"/>
        </a:p>
      </dgm:t>
    </dgm:pt>
    <dgm:pt modelId="{0B7DD386-B09B-4F6B-9851-C8D055D6F76D}">
      <dgm:prSet phldrT="[Text]" custT="1"/>
      <dgm:spPr/>
      <dgm:t>
        <a:bodyPr/>
        <a:lstStyle/>
        <a:p>
          <a:r>
            <a:rPr lang="en-GB" sz="2000" dirty="0" smtClean="0"/>
            <a:t>2</a:t>
          </a:r>
          <a:endParaRPr lang="en-GB" sz="2000" dirty="0"/>
        </a:p>
      </dgm:t>
    </dgm:pt>
    <dgm:pt modelId="{CF21A547-EF68-4739-BD9E-C5565C6519CE}" type="parTrans" cxnId="{A6EB38B9-F360-46DB-8FB6-ADE53B7248B5}">
      <dgm:prSet/>
      <dgm:spPr/>
      <dgm:t>
        <a:bodyPr/>
        <a:lstStyle/>
        <a:p>
          <a:endParaRPr lang="en-GB"/>
        </a:p>
      </dgm:t>
    </dgm:pt>
    <dgm:pt modelId="{CAFD3520-24F2-4E59-844E-B1AF2537C8AF}" type="sibTrans" cxnId="{A6EB38B9-F360-46DB-8FB6-ADE53B7248B5}">
      <dgm:prSet/>
      <dgm:spPr/>
      <dgm:t>
        <a:bodyPr/>
        <a:lstStyle/>
        <a:p>
          <a:endParaRPr lang="en-GB"/>
        </a:p>
      </dgm:t>
    </dgm:pt>
    <dgm:pt modelId="{6932A9BF-55DB-4677-BE1E-DB9A00B21465}">
      <dgm:prSet phldrT="[Text]" custT="1"/>
      <dgm:spPr/>
      <dgm:t>
        <a:bodyPr/>
        <a:lstStyle/>
        <a:p>
          <a:r>
            <a:rPr lang="en-GB" sz="2000" dirty="0" smtClean="0"/>
            <a:t>Improve education and communication, raise awareness, community engagement</a:t>
          </a:r>
          <a:endParaRPr lang="en-GB" sz="2000" dirty="0"/>
        </a:p>
      </dgm:t>
    </dgm:pt>
    <dgm:pt modelId="{9BE6D640-5EE0-4BD4-ADB0-D5CE54E87C4A}" type="parTrans" cxnId="{E293EA98-981E-4E15-8E97-602BD0B368EB}">
      <dgm:prSet/>
      <dgm:spPr/>
      <dgm:t>
        <a:bodyPr/>
        <a:lstStyle/>
        <a:p>
          <a:endParaRPr lang="en-GB"/>
        </a:p>
      </dgm:t>
    </dgm:pt>
    <dgm:pt modelId="{1C2BF85D-53DA-46DD-9CF0-97B7A90FBC09}" type="sibTrans" cxnId="{E293EA98-981E-4E15-8E97-602BD0B368EB}">
      <dgm:prSet/>
      <dgm:spPr/>
      <dgm:t>
        <a:bodyPr/>
        <a:lstStyle/>
        <a:p>
          <a:endParaRPr lang="en-GB"/>
        </a:p>
      </dgm:t>
    </dgm:pt>
    <dgm:pt modelId="{AAF317B9-B366-431E-A3D9-84CD69E0A50A}">
      <dgm:prSet phldrT="[Text]" custT="1"/>
      <dgm:spPr/>
      <dgm:t>
        <a:bodyPr/>
        <a:lstStyle/>
        <a:p>
          <a:r>
            <a:rPr lang="en-GB" sz="2000" dirty="0" smtClean="0"/>
            <a:t>2</a:t>
          </a:r>
          <a:endParaRPr lang="en-GB" sz="2000" dirty="0"/>
        </a:p>
      </dgm:t>
    </dgm:pt>
    <dgm:pt modelId="{C1C981B1-9195-4EE4-924F-C021D49207FA}" type="parTrans" cxnId="{D397834D-28F7-4FBE-B5A0-F16607FC3AD9}">
      <dgm:prSet/>
      <dgm:spPr/>
      <dgm:t>
        <a:bodyPr/>
        <a:lstStyle/>
        <a:p>
          <a:endParaRPr lang="en-GB"/>
        </a:p>
      </dgm:t>
    </dgm:pt>
    <dgm:pt modelId="{42735147-EB9C-43B4-931C-544A6D996398}" type="sibTrans" cxnId="{D397834D-28F7-4FBE-B5A0-F16607FC3AD9}">
      <dgm:prSet/>
      <dgm:spPr/>
      <dgm:t>
        <a:bodyPr/>
        <a:lstStyle/>
        <a:p>
          <a:endParaRPr lang="en-GB"/>
        </a:p>
      </dgm:t>
    </dgm:pt>
    <dgm:pt modelId="{9972C6CB-55AD-4C58-95DE-FCE372D37E2E}">
      <dgm:prSet phldrT="[Text]" custT="1"/>
      <dgm:spPr/>
      <dgm:t>
        <a:bodyPr/>
        <a:lstStyle/>
        <a:p>
          <a:r>
            <a:rPr lang="en-GB" sz="2000" dirty="0" smtClean="0"/>
            <a:t>Partnership working from the project outset</a:t>
          </a:r>
          <a:endParaRPr lang="en-GB" sz="2000" dirty="0"/>
        </a:p>
      </dgm:t>
    </dgm:pt>
    <dgm:pt modelId="{3CFD8F9F-EA76-493C-B1A7-514FD2F0711C}" type="parTrans" cxnId="{856CF133-5E3C-4FE7-B663-AAEB6F4A8C6C}">
      <dgm:prSet/>
      <dgm:spPr/>
      <dgm:t>
        <a:bodyPr/>
        <a:lstStyle/>
        <a:p>
          <a:endParaRPr lang="en-GB"/>
        </a:p>
      </dgm:t>
    </dgm:pt>
    <dgm:pt modelId="{93BAFA92-6808-43AD-ABFA-44E34A5075EF}" type="sibTrans" cxnId="{856CF133-5E3C-4FE7-B663-AAEB6F4A8C6C}">
      <dgm:prSet/>
      <dgm:spPr/>
      <dgm:t>
        <a:bodyPr/>
        <a:lstStyle/>
        <a:p>
          <a:endParaRPr lang="en-GB"/>
        </a:p>
      </dgm:t>
    </dgm:pt>
    <dgm:pt modelId="{2C76EC15-185C-491C-8CCE-5B5D6B5725B9}" type="pres">
      <dgm:prSet presAssocID="{87B6D3DA-3D07-41B1-94D1-347AE2F5CCAB}" presName="linearFlow" presStyleCnt="0">
        <dgm:presLayoutVars>
          <dgm:dir/>
          <dgm:animLvl val="lvl"/>
          <dgm:resizeHandles val="exact"/>
        </dgm:presLayoutVars>
      </dgm:prSet>
      <dgm:spPr/>
      <dgm:t>
        <a:bodyPr/>
        <a:lstStyle/>
        <a:p>
          <a:endParaRPr lang="en-GB"/>
        </a:p>
      </dgm:t>
    </dgm:pt>
    <dgm:pt modelId="{1A4D9603-FE10-4F30-9EA8-CBA23554E5A1}" type="pres">
      <dgm:prSet presAssocID="{8B8B0529-C04F-4C13-809D-2A73C6CC6BED}" presName="composite" presStyleCnt="0"/>
      <dgm:spPr/>
    </dgm:pt>
    <dgm:pt modelId="{E0454BB4-CAD9-4EBE-A822-1AD549A76FBD}" type="pres">
      <dgm:prSet presAssocID="{8B8B0529-C04F-4C13-809D-2A73C6CC6BED}" presName="parentText" presStyleLbl="alignNode1" presStyleIdx="0" presStyleCnt="3">
        <dgm:presLayoutVars>
          <dgm:chMax val="1"/>
          <dgm:bulletEnabled val="1"/>
        </dgm:presLayoutVars>
      </dgm:prSet>
      <dgm:spPr/>
      <dgm:t>
        <a:bodyPr/>
        <a:lstStyle/>
        <a:p>
          <a:endParaRPr lang="en-GB"/>
        </a:p>
      </dgm:t>
    </dgm:pt>
    <dgm:pt modelId="{C1D373CE-AF7E-4CD7-B5A2-D7E1087F836D}" type="pres">
      <dgm:prSet presAssocID="{8B8B0529-C04F-4C13-809D-2A73C6CC6BED}" presName="descendantText" presStyleLbl="alignAcc1" presStyleIdx="0" presStyleCnt="3">
        <dgm:presLayoutVars>
          <dgm:bulletEnabled val="1"/>
        </dgm:presLayoutVars>
      </dgm:prSet>
      <dgm:spPr/>
      <dgm:t>
        <a:bodyPr/>
        <a:lstStyle/>
        <a:p>
          <a:endParaRPr lang="en-GB"/>
        </a:p>
      </dgm:t>
    </dgm:pt>
    <dgm:pt modelId="{1C2DBD7B-E071-47D4-9685-C91B1F654235}" type="pres">
      <dgm:prSet presAssocID="{249A23FC-9349-4352-92E5-DA052294110D}" presName="sp" presStyleCnt="0"/>
      <dgm:spPr/>
    </dgm:pt>
    <dgm:pt modelId="{F9C3FB2F-AAED-4DC7-8870-1532C944BFDB}" type="pres">
      <dgm:prSet presAssocID="{0B7DD386-B09B-4F6B-9851-C8D055D6F76D}" presName="composite" presStyleCnt="0"/>
      <dgm:spPr/>
    </dgm:pt>
    <dgm:pt modelId="{1FF77A76-3C7D-42A3-8ADE-3EB0A1E07F1E}" type="pres">
      <dgm:prSet presAssocID="{0B7DD386-B09B-4F6B-9851-C8D055D6F76D}" presName="parentText" presStyleLbl="alignNode1" presStyleIdx="1" presStyleCnt="3">
        <dgm:presLayoutVars>
          <dgm:chMax val="1"/>
          <dgm:bulletEnabled val="1"/>
        </dgm:presLayoutVars>
      </dgm:prSet>
      <dgm:spPr/>
      <dgm:t>
        <a:bodyPr/>
        <a:lstStyle/>
        <a:p>
          <a:endParaRPr lang="en-GB"/>
        </a:p>
      </dgm:t>
    </dgm:pt>
    <dgm:pt modelId="{3A086780-C6EA-461A-8437-1C22122B7F40}" type="pres">
      <dgm:prSet presAssocID="{0B7DD386-B09B-4F6B-9851-C8D055D6F76D}" presName="descendantText" presStyleLbl="alignAcc1" presStyleIdx="1" presStyleCnt="3">
        <dgm:presLayoutVars>
          <dgm:bulletEnabled val="1"/>
        </dgm:presLayoutVars>
      </dgm:prSet>
      <dgm:spPr/>
      <dgm:t>
        <a:bodyPr/>
        <a:lstStyle/>
        <a:p>
          <a:endParaRPr lang="en-GB"/>
        </a:p>
      </dgm:t>
    </dgm:pt>
    <dgm:pt modelId="{91F8ADC1-CD18-460E-A62E-CBCAF1261EE3}" type="pres">
      <dgm:prSet presAssocID="{CAFD3520-24F2-4E59-844E-B1AF2537C8AF}" presName="sp" presStyleCnt="0"/>
      <dgm:spPr/>
    </dgm:pt>
    <dgm:pt modelId="{5BA4D421-5A79-47F8-864E-F274B25ED275}" type="pres">
      <dgm:prSet presAssocID="{AAF317B9-B366-431E-A3D9-84CD69E0A50A}" presName="composite" presStyleCnt="0"/>
      <dgm:spPr/>
    </dgm:pt>
    <dgm:pt modelId="{4BC79AA0-8DE3-4860-B6DB-777965625927}" type="pres">
      <dgm:prSet presAssocID="{AAF317B9-B366-431E-A3D9-84CD69E0A50A}" presName="parentText" presStyleLbl="alignNode1" presStyleIdx="2" presStyleCnt="3">
        <dgm:presLayoutVars>
          <dgm:chMax val="1"/>
          <dgm:bulletEnabled val="1"/>
        </dgm:presLayoutVars>
      </dgm:prSet>
      <dgm:spPr/>
      <dgm:t>
        <a:bodyPr/>
        <a:lstStyle/>
        <a:p>
          <a:endParaRPr lang="en-GB"/>
        </a:p>
      </dgm:t>
    </dgm:pt>
    <dgm:pt modelId="{3956B990-1026-48D2-8CC5-A894B7D0BC5B}" type="pres">
      <dgm:prSet presAssocID="{AAF317B9-B366-431E-A3D9-84CD69E0A50A}" presName="descendantText" presStyleLbl="alignAcc1" presStyleIdx="2" presStyleCnt="3">
        <dgm:presLayoutVars>
          <dgm:bulletEnabled val="1"/>
        </dgm:presLayoutVars>
      </dgm:prSet>
      <dgm:spPr/>
      <dgm:t>
        <a:bodyPr/>
        <a:lstStyle/>
        <a:p>
          <a:endParaRPr lang="en-GB"/>
        </a:p>
      </dgm:t>
    </dgm:pt>
  </dgm:ptLst>
  <dgm:cxnLst>
    <dgm:cxn modelId="{E8ABE09F-BACE-45C6-B4AC-9E29D930FFC1}" srcId="{8B8B0529-C04F-4C13-809D-2A73C6CC6BED}" destId="{1CD10091-8DB7-4CA1-85FE-CA80F98411C6}" srcOrd="0" destOrd="0" parTransId="{E6175EE8-AFB9-45ED-8E92-6E25BE49A8CD}" sibTransId="{0BCB99C9-B8EB-44FE-9700-FFE388C8EE1F}"/>
    <dgm:cxn modelId="{CB54425D-0710-4621-9BAB-9AAB863ED94E}" type="presOf" srcId="{AAF317B9-B366-431E-A3D9-84CD69E0A50A}" destId="{4BC79AA0-8DE3-4860-B6DB-777965625927}" srcOrd="0" destOrd="0" presId="urn:microsoft.com/office/officeart/2005/8/layout/chevron2"/>
    <dgm:cxn modelId="{D20930C8-1102-4618-9A9F-95245C3DA185}" type="presOf" srcId="{87B6D3DA-3D07-41B1-94D1-347AE2F5CCAB}" destId="{2C76EC15-185C-491C-8CCE-5B5D6B5725B9}" srcOrd="0" destOrd="0" presId="urn:microsoft.com/office/officeart/2005/8/layout/chevron2"/>
    <dgm:cxn modelId="{856CF133-5E3C-4FE7-B663-AAEB6F4A8C6C}" srcId="{AAF317B9-B366-431E-A3D9-84CD69E0A50A}" destId="{9972C6CB-55AD-4C58-95DE-FCE372D37E2E}" srcOrd="0" destOrd="0" parTransId="{3CFD8F9F-EA76-493C-B1A7-514FD2F0711C}" sibTransId="{93BAFA92-6808-43AD-ABFA-44E34A5075EF}"/>
    <dgm:cxn modelId="{E293EA98-981E-4E15-8E97-602BD0B368EB}" srcId="{0B7DD386-B09B-4F6B-9851-C8D055D6F76D}" destId="{6932A9BF-55DB-4677-BE1E-DB9A00B21465}" srcOrd="0" destOrd="0" parTransId="{9BE6D640-5EE0-4BD4-ADB0-D5CE54E87C4A}" sibTransId="{1C2BF85D-53DA-46DD-9CF0-97B7A90FBC09}"/>
    <dgm:cxn modelId="{E4FD4E22-4B9D-410C-B7DD-587956640F1A}" type="presOf" srcId="{0B7DD386-B09B-4F6B-9851-C8D055D6F76D}" destId="{1FF77A76-3C7D-42A3-8ADE-3EB0A1E07F1E}" srcOrd="0" destOrd="0" presId="urn:microsoft.com/office/officeart/2005/8/layout/chevron2"/>
    <dgm:cxn modelId="{43B5DE67-2B71-4735-9B94-19DCB3D9FCC5}" type="presOf" srcId="{6932A9BF-55DB-4677-BE1E-DB9A00B21465}" destId="{3A086780-C6EA-461A-8437-1C22122B7F40}" srcOrd="0" destOrd="0" presId="urn:microsoft.com/office/officeart/2005/8/layout/chevron2"/>
    <dgm:cxn modelId="{9FBDB6AA-E369-4F15-82E9-1103D1FA7118}" type="presOf" srcId="{9972C6CB-55AD-4C58-95DE-FCE372D37E2E}" destId="{3956B990-1026-48D2-8CC5-A894B7D0BC5B}" srcOrd="0" destOrd="0" presId="urn:microsoft.com/office/officeart/2005/8/layout/chevron2"/>
    <dgm:cxn modelId="{D397834D-28F7-4FBE-B5A0-F16607FC3AD9}" srcId="{87B6D3DA-3D07-41B1-94D1-347AE2F5CCAB}" destId="{AAF317B9-B366-431E-A3D9-84CD69E0A50A}" srcOrd="2" destOrd="0" parTransId="{C1C981B1-9195-4EE4-924F-C021D49207FA}" sibTransId="{42735147-EB9C-43B4-931C-544A6D996398}"/>
    <dgm:cxn modelId="{5A29A736-92B7-448C-BAD1-741E62993940}" type="presOf" srcId="{8B8B0529-C04F-4C13-809D-2A73C6CC6BED}" destId="{E0454BB4-CAD9-4EBE-A822-1AD549A76FBD}" srcOrd="0" destOrd="0" presId="urn:microsoft.com/office/officeart/2005/8/layout/chevron2"/>
    <dgm:cxn modelId="{47429E82-DD14-451E-9DDA-8FBAD3DA74A8}" srcId="{87B6D3DA-3D07-41B1-94D1-347AE2F5CCAB}" destId="{8B8B0529-C04F-4C13-809D-2A73C6CC6BED}" srcOrd="0" destOrd="0" parTransId="{5742A9F3-0B9F-4CD2-AE97-C967A2F842CF}" sibTransId="{249A23FC-9349-4352-92E5-DA052294110D}"/>
    <dgm:cxn modelId="{A4FF96BD-919B-45E1-9B7A-030816AA7750}" type="presOf" srcId="{1CD10091-8DB7-4CA1-85FE-CA80F98411C6}" destId="{C1D373CE-AF7E-4CD7-B5A2-D7E1087F836D}" srcOrd="0" destOrd="0" presId="urn:microsoft.com/office/officeart/2005/8/layout/chevron2"/>
    <dgm:cxn modelId="{A6EB38B9-F360-46DB-8FB6-ADE53B7248B5}" srcId="{87B6D3DA-3D07-41B1-94D1-347AE2F5CCAB}" destId="{0B7DD386-B09B-4F6B-9851-C8D055D6F76D}" srcOrd="1" destOrd="0" parTransId="{CF21A547-EF68-4739-BD9E-C5565C6519CE}" sibTransId="{CAFD3520-24F2-4E59-844E-B1AF2537C8AF}"/>
    <dgm:cxn modelId="{9FD21D38-A438-425B-A4D8-C0757833ABE0}" type="presParOf" srcId="{2C76EC15-185C-491C-8CCE-5B5D6B5725B9}" destId="{1A4D9603-FE10-4F30-9EA8-CBA23554E5A1}" srcOrd="0" destOrd="0" presId="urn:microsoft.com/office/officeart/2005/8/layout/chevron2"/>
    <dgm:cxn modelId="{0FAD4F59-0158-4243-BDF7-9022141E3AD1}" type="presParOf" srcId="{1A4D9603-FE10-4F30-9EA8-CBA23554E5A1}" destId="{E0454BB4-CAD9-4EBE-A822-1AD549A76FBD}" srcOrd="0" destOrd="0" presId="urn:microsoft.com/office/officeart/2005/8/layout/chevron2"/>
    <dgm:cxn modelId="{84ED6E20-9A89-4339-99CB-36C384558131}" type="presParOf" srcId="{1A4D9603-FE10-4F30-9EA8-CBA23554E5A1}" destId="{C1D373CE-AF7E-4CD7-B5A2-D7E1087F836D}" srcOrd="1" destOrd="0" presId="urn:microsoft.com/office/officeart/2005/8/layout/chevron2"/>
    <dgm:cxn modelId="{9B00457B-97F4-460E-9180-1FF38480CEC8}" type="presParOf" srcId="{2C76EC15-185C-491C-8CCE-5B5D6B5725B9}" destId="{1C2DBD7B-E071-47D4-9685-C91B1F654235}" srcOrd="1" destOrd="0" presId="urn:microsoft.com/office/officeart/2005/8/layout/chevron2"/>
    <dgm:cxn modelId="{43E46868-E131-48C8-A895-4049156931D5}" type="presParOf" srcId="{2C76EC15-185C-491C-8CCE-5B5D6B5725B9}" destId="{F9C3FB2F-AAED-4DC7-8870-1532C944BFDB}" srcOrd="2" destOrd="0" presId="urn:microsoft.com/office/officeart/2005/8/layout/chevron2"/>
    <dgm:cxn modelId="{4F5770D5-5C69-4D7C-A542-F9BBA801A21E}" type="presParOf" srcId="{F9C3FB2F-AAED-4DC7-8870-1532C944BFDB}" destId="{1FF77A76-3C7D-42A3-8ADE-3EB0A1E07F1E}" srcOrd="0" destOrd="0" presId="urn:microsoft.com/office/officeart/2005/8/layout/chevron2"/>
    <dgm:cxn modelId="{1174C4B5-0C31-49B3-BF33-FAE275F66379}" type="presParOf" srcId="{F9C3FB2F-AAED-4DC7-8870-1532C944BFDB}" destId="{3A086780-C6EA-461A-8437-1C22122B7F40}" srcOrd="1" destOrd="0" presId="urn:microsoft.com/office/officeart/2005/8/layout/chevron2"/>
    <dgm:cxn modelId="{09547D27-19B3-4289-94D0-D78E4AC38CCF}" type="presParOf" srcId="{2C76EC15-185C-491C-8CCE-5B5D6B5725B9}" destId="{91F8ADC1-CD18-460E-A62E-CBCAF1261EE3}" srcOrd="3" destOrd="0" presId="urn:microsoft.com/office/officeart/2005/8/layout/chevron2"/>
    <dgm:cxn modelId="{DFDD95D8-5059-4883-B460-CE898B00C31E}" type="presParOf" srcId="{2C76EC15-185C-491C-8CCE-5B5D6B5725B9}" destId="{5BA4D421-5A79-47F8-864E-F274B25ED275}" srcOrd="4" destOrd="0" presId="urn:microsoft.com/office/officeart/2005/8/layout/chevron2"/>
    <dgm:cxn modelId="{0C14E064-9D98-4AAA-9DE3-A248FC8FA734}" type="presParOf" srcId="{5BA4D421-5A79-47F8-864E-F274B25ED275}" destId="{4BC79AA0-8DE3-4860-B6DB-777965625927}" srcOrd="0" destOrd="0" presId="urn:microsoft.com/office/officeart/2005/8/layout/chevron2"/>
    <dgm:cxn modelId="{4F4E2A9D-B8C8-4E27-AB7B-2131803ED5E1}" type="presParOf" srcId="{5BA4D421-5A79-47F8-864E-F274B25ED275}" destId="{3956B990-1026-48D2-8CC5-A894B7D0BC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B6D3DA-3D07-41B1-94D1-347AE2F5CCAB}"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GB"/>
        </a:p>
      </dgm:t>
    </dgm:pt>
    <dgm:pt modelId="{8B8B0529-C04F-4C13-809D-2A73C6CC6BED}">
      <dgm:prSet phldrT="[Text]" custT="1"/>
      <dgm:spPr/>
      <dgm:t>
        <a:bodyPr/>
        <a:lstStyle/>
        <a:p>
          <a:r>
            <a:rPr lang="en-GB" sz="2000" dirty="0" smtClean="0"/>
            <a:t>1</a:t>
          </a:r>
          <a:endParaRPr lang="en-GB" sz="2000" dirty="0"/>
        </a:p>
      </dgm:t>
    </dgm:pt>
    <dgm:pt modelId="{5742A9F3-0B9F-4CD2-AE97-C967A2F842CF}" type="parTrans" cxnId="{47429E82-DD14-451E-9DDA-8FBAD3DA74A8}">
      <dgm:prSet/>
      <dgm:spPr/>
      <dgm:t>
        <a:bodyPr/>
        <a:lstStyle/>
        <a:p>
          <a:endParaRPr lang="en-GB"/>
        </a:p>
      </dgm:t>
    </dgm:pt>
    <dgm:pt modelId="{249A23FC-9349-4352-92E5-DA052294110D}" type="sibTrans" cxnId="{47429E82-DD14-451E-9DDA-8FBAD3DA74A8}">
      <dgm:prSet/>
      <dgm:spPr/>
      <dgm:t>
        <a:bodyPr/>
        <a:lstStyle/>
        <a:p>
          <a:endParaRPr lang="en-GB"/>
        </a:p>
      </dgm:t>
    </dgm:pt>
    <dgm:pt modelId="{1CD10091-8DB7-4CA1-85FE-CA80F98411C6}">
      <dgm:prSet phldrT="[Text]" custT="1"/>
      <dgm:spPr/>
      <dgm:t>
        <a:bodyPr/>
        <a:lstStyle/>
        <a:p>
          <a:r>
            <a:rPr lang="en-GB" sz="2000" dirty="0" smtClean="0"/>
            <a:t>Promote multifunctional space and identify, quantify and monetise the multiple benefits</a:t>
          </a:r>
          <a:endParaRPr lang="en-GB" sz="2000" dirty="0"/>
        </a:p>
      </dgm:t>
    </dgm:pt>
    <dgm:pt modelId="{E6175EE8-AFB9-45ED-8E92-6E25BE49A8CD}" type="parTrans" cxnId="{E8ABE09F-BACE-45C6-B4AC-9E29D930FFC1}">
      <dgm:prSet/>
      <dgm:spPr/>
      <dgm:t>
        <a:bodyPr/>
        <a:lstStyle/>
        <a:p>
          <a:endParaRPr lang="en-GB"/>
        </a:p>
      </dgm:t>
    </dgm:pt>
    <dgm:pt modelId="{0BCB99C9-B8EB-44FE-9700-FFE388C8EE1F}" type="sibTrans" cxnId="{E8ABE09F-BACE-45C6-B4AC-9E29D930FFC1}">
      <dgm:prSet/>
      <dgm:spPr/>
      <dgm:t>
        <a:bodyPr/>
        <a:lstStyle/>
        <a:p>
          <a:endParaRPr lang="en-GB"/>
        </a:p>
      </dgm:t>
    </dgm:pt>
    <dgm:pt modelId="{0B7DD386-B09B-4F6B-9851-C8D055D6F76D}">
      <dgm:prSet phldrT="[Text]" custT="1"/>
      <dgm:spPr/>
      <dgm:t>
        <a:bodyPr/>
        <a:lstStyle/>
        <a:p>
          <a:r>
            <a:rPr lang="en-GB" sz="2000" dirty="0" smtClean="0"/>
            <a:t>2</a:t>
          </a:r>
          <a:endParaRPr lang="en-GB" sz="2000" dirty="0"/>
        </a:p>
      </dgm:t>
    </dgm:pt>
    <dgm:pt modelId="{CF21A547-EF68-4739-BD9E-C5565C6519CE}" type="parTrans" cxnId="{A6EB38B9-F360-46DB-8FB6-ADE53B7248B5}">
      <dgm:prSet/>
      <dgm:spPr/>
      <dgm:t>
        <a:bodyPr/>
        <a:lstStyle/>
        <a:p>
          <a:endParaRPr lang="en-GB"/>
        </a:p>
      </dgm:t>
    </dgm:pt>
    <dgm:pt modelId="{CAFD3520-24F2-4E59-844E-B1AF2537C8AF}" type="sibTrans" cxnId="{A6EB38B9-F360-46DB-8FB6-ADE53B7248B5}">
      <dgm:prSet/>
      <dgm:spPr/>
      <dgm:t>
        <a:bodyPr/>
        <a:lstStyle/>
        <a:p>
          <a:endParaRPr lang="en-GB"/>
        </a:p>
      </dgm:t>
    </dgm:pt>
    <dgm:pt modelId="{6932A9BF-55DB-4677-BE1E-DB9A00B21465}">
      <dgm:prSet phldrT="[Text]" custT="1"/>
      <dgm:spPr/>
      <dgm:t>
        <a:bodyPr/>
        <a:lstStyle/>
        <a:p>
          <a:r>
            <a:rPr lang="en-GB" sz="2000" dirty="0" smtClean="0"/>
            <a:t>Improve education and communication, raise awareness, community engagement</a:t>
          </a:r>
          <a:endParaRPr lang="en-GB" sz="2000" dirty="0"/>
        </a:p>
      </dgm:t>
    </dgm:pt>
    <dgm:pt modelId="{9BE6D640-5EE0-4BD4-ADB0-D5CE54E87C4A}" type="parTrans" cxnId="{E293EA98-981E-4E15-8E97-602BD0B368EB}">
      <dgm:prSet/>
      <dgm:spPr/>
      <dgm:t>
        <a:bodyPr/>
        <a:lstStyle/>
        <a:p>
          <a:endParaRPr lang="en-GB"/>
        </a:p>
      </dgm:t>
    </dgm:pt>
    <dgm:pt modelId="{1C2BF85D-53DA-46DD-9CF0-97B7A90FBC09}" type="sibTrans" cxnId="{E293EA98-981E-4E15-8E97-602BD0B368EB}">
      <dgm:prSet/>
      <dgm:spPr/>
      <dgm:t>
        <a:bodyPr/>
        <a:lstStyle/>
        <a:p>
          <a:endParaRPr lang="en-GB"/>
        </a:p>
      </dgm:t>
    </dgm:pt>
    <dgm:pt modelId="{AAF317B9-B366-431E-A3D9-84CD69E0A50A}">
      <dgm:prSet phldrT="[Text]" custT="1"/>
      <dgm:spPr/>
      <dgm:t>
        <a:bodyPr/>
        <a:lstStyle/>
        <a:p>
          <a:r>
            <a:rPr lang="en-GB" sz="2000" dirty="0" smtClean="0"/>
            <a:t>2</a:t>
          </a:r>
          <a:endParaRPr lang="en-GB" sz="2000" dirty="0"/>
        </a:p>
      </dgm:t>
    </dgm:pt>
    <dgm:pt modelId="{C1C981B1-9195-4EE4-924F-C021D49207FA}" type="parTrans" cxnId="{D397834D-28F7-4FBE-B5A0-F16607FC3AD9}">
      <dgm:prSet/>
      <dgm:spPr/>
      <dgm:t>
        <a:bodyPr/>
        <a:lstStyle/>
        <a:p>
          <a:endParaRPr lang="en-GB"/>
        </a:p>
      </dgm:t>
    </dgm:pt>
    <dgm:pt modelId="{42735147-EB9C-43B4-931C-544A6D996398}" type="sibTrans" cxnId="{D397834D-28F7-4FBE-B5A0-F16607FC3AD9}">
      <dgm:prSet/>
      <dgm:spPr/>
      <dgm:t>
        <a:bodyPr/>
        <a:lstStyle/>
        <a:p>
          <a:endParaRPr lang="en-GB"/>
        </a:p>
      </dgm:t>
    </dgm:pt>
    <dgm:pt modelId="{9972C6CB-55AD-4C58-95DE-FCE372D37E2E}">
      <dgm:prSet phldrT="[Text]" custT="1"/>
      <dgm:spPr/>
      <dgm:t>
        <a:bodyPr/>
        <a:lstStyle/>
        <a:p>
          <a:r>
            <a:rPr lang="en-GB" sz="2000" dirty="0" smtClean="0"/>
            <a:t>Partnership working from the project outset</a:t>
          </a:r>
          <a:endParaRPr lang="en-GB" sz="2000" dirty="0"/>
        </a:p>
      </dgm:t>
    </dgm:pt>
    <dgm:pt modelId="{3CFD8F9F-EA76-493C-B1A7-514FD2F0711C}" type="parTrans" cxnId="{856CF133-5E3C-4FE7-B663-AAEB6F4A8C6C}">
      <dgm:prSet/>
      <dgm:spPr/>
      <dgm:t>
        <a:bodyPr/>
        <a:lstStyle/>
        <a:p>
          <a:endParaRPr lang="en-GB"/>
        </a:p>
      </dgm:t>
    </dgm:pt>
    <dgm:pt modelId="{93BAFA92-6808-43AD-ABFA-44E34A5075EF}" type="sibTrans" cxnId="{856CF133-5E3C-4FE7-B663-AAEB6F4A8C6C}">
      <dgm:prSet/>
      <dgm:spPr/>
      <dgm:t>
        <a:bodyPr/>
        <a:lstStyle/>
        <a:p>
          <a:endParaRPr lang="en-GB"/>
        </a:p>
      </dgm:t>
    </dgm:pt>
    <dgm:pt modelId="{2C76EC15-185C-491C-8CCE-5B5D6B5725B9}" type="pres">
      <dgm:prSet presAssocID="{87B6D3DA-3D07-41B1-94D1-347AE2F5CCAB}" presName="linearFlow" presStyleCnt="0">
        <dgm:presLayoutVars>
          <dgm:dir/>
          <dgm:animLvl val="lvl"/>
          <dgm:resizeHandles val="exact"/>
        </dgm:presLayoutVars>
      </dgm:prSet>
      <dgm:spPr/>
      <dgm:t>
        <a:bodyPr/>
        <a:lstStyle/>
        <a:p>
          <a:endParaRPr lang="en-GB"/>
        </a:p>
      </dgm:t>
    </dgm:pt>
    <dgm:pt modelId="{1A4D9603-FE10-4F30-9EA8-CBA23554E5A1}" type="pres">
      <dgm:prSet presAssocID="{8B8B0529-C04F-4C13-809D-2A73C6CC6BED}" presName="composite" presStyleCnt="0"/>
      <dgm:spPr/>
    </dgm:pt>
    <dgm:pt modelId="{E0454BB4-CAD9-4EBE-A822-1AD549A76FBD}" type="pres">
      <dgm:prSet presAssocID="{8B8B0529-C04F-4C13-809D-2A73C6CC6BED}" presName="parentText" presStyleLbl="alignNode1" presStyleIdx="0" presStyleCnt="3">
        <dgm:presLayoutVars>
          <dgm:chMax val="1"/>
          <dgm:bulletEnabled val="1"/>
        </dgm:presLayoutVars>
      </dgm:prSet>
      <dgm:spPr/>
      <dgm:t>
        <a:bodyPr/>
        <a:lstStyle/>
        <a:p>
          <a:endParaRPr lang="en-GB"/>
        </a:p>
      </dgm:t>
    </dgm:pt>
    <dgm:pt modelId="{C1D373CE-AF7E-4CD7-B5A2-D7E1087F836D}" type="pres">
      <dgm:prSet presAssocID="{8B8B0529-C04F-4C13-809D-2A73C6CC6BED}" presName="descendantText" presStyleLbl="alignAcc1" presStyleIdx="0" presStyleCnt="3">
        <dgm:presLayoutVars>
          <dgm:bulletEnabled val="1"/>
        </dgm:presLayoutVars>
      </dgm:prSet>
      <dgm:spPr/>
      <dgm:t>
        <a:bodyPr/>
        <a:lstStyle/>
        <a:p>
          <a:endParaRPr lang="en-GB"/>
        </a:p>
      </dgm:t>
    </dgm:pt>
    <dgm:pt modelId="{1C2DBD7B-E071-47D4-9685-C91B1F654235}" type="pres">
      <dgm:prSet presAssocID="{249A23FC-9349-4352-92E5-DA052294110D}" presName="sp" presStyleCnt="0"/>
      <dgm:spPr/>
    </dgm:pt>
    <dgm:pt modelId="{F9C3FB2F-AAED-4DC7-8870-1532C944BFDB}" type="pres">
      <dgm:prSet presAssocID="{0B7DD386-B09B-4F6B-9851-C8D055D6F76D}" presName="composite" presStyleCnt="0"/>
      <dgm:spPr/>
    </dgm:pt>
    <dgm:pt modelId="{1FF77A76-3C7D-42A3-8ADE-3EB0A1E07F1E}" type="pres">
      <dgm:prSet presAssocID="{0B7DD386-B09B-4F6B-9851-C8D055D6F76D}" presName="parentText" presStyleLbl="alignNode1" presStyleIdx="1" presStyleCnt="3">
        <dgm:presLayoutVars>
          <dgm:chMax val="1"/>
          <dgm:bulletEnabled val="1"/>
        </dgm:presLayoutVars>
      </dgm:prSet>
      <dgm:spPr/>
      <dgm:t>
        <a:bodyPr/>
        <a:lstStyle/>
        <a:p>
          <a:endParaRPr lang="en-GB"/>
        </a:p>
      </dgm:t>
    </dgm:pt>
    <dgm:pt modelId="{3A086780-C6EA-461A-8437-1C22122B7F40}" type="pres">
      <dgm:prSet presAssocID="{0B7DD386-B09B-4F6B-9851-C8D055D6F76D}" presName="descendantText" presStyleLbl="alignAcc1" presStyleIdx="1" presStyleCnt="3">
        <dgm:presLayoutVars>
          <dgm:bulletEnabled val="1"/>
        </dgm:presLayoutVars>
      </dgm:prSet>
      <dgm:spPr/>
      <dgm:t>
        <a:bodyPr/>
        <a:lstStyle/>
        <a:p>
          <a:endParaRPr lang="en-GB"/>
        </a:p>
      </dgm:t>
    </dgm:pt>
    <dgm:pt modelId="{91F8ADC1-CD18-460E-A62E-CBCAF1261EE3}" type="pres">
      <dgm:prSet presAssocID="{CAFD3520-24F2-4E59-844E-B1AF2537C8AF}" presName="sp" presStyleCnt="0"/>
      <dgm:spPr/>
    </dgm:pt>
    <dgm:pt modelId="{5BA4D421-5A79-47F8-864E-F274B25ED275}" type="pres">
      <dgm:prSet presAssocID="{AAF317B9-B366-431E-A3D9-84CD69E0A50A}" presName="composite" presStyleCnt="0"/>
      <dgm:spPr/>
    </dgm:pt>
    <dgm:pt modelId="{4BC79AA0-8DE3-4860-B6DB-777965625927}" type="pres">
      <dgm:prSet presAssocID="{AAF317B9-B366-431E-A3D9-84CD69E0A50A}" presName="parentText" presStyleLbl="alignNode1" presStyleIdx="2" presStyleCnt="3">
        <dgm:presLayoutVars>
          <dgm:chMax val="1"/>
          <dgm:bulletEnabled val="1"/>
        </dgm:presLayoutVars>
      </dgm:prSet>
      <dgm:spPr/>
      <dgm:t>
        <a:bodyPr/>
        <a:lstStyle/>
        <a:p>
          <a:endParaRPr lang="en-GB"/>
        </a:p>
      </dgm:t>
    </dgm:pt>
    <dgm:pt modelId="{3956B990-1026-48D2-8CC5-A894B7D0BC5B}" type="pres">
      <dgm:prSet presAssocID="{AAF317B9-B366-431E-A3D9-84CD69E0A50A}" presName="descendantText" presStyleLbl="alignAcc1" presStyleIdx="2" presStyleCnt="3">
        <dgm:presLayoutVars>
          <dgm:bulletEnabled val="1"/>
        </dgm:presLayoutVars>
      </dgm:prSet>
      <dgm:spPr/>
      <dgm:t>
        <a:bodyPr/>
        <a:lstStyle/>
        <a:p>
          <a:endParaRPr lang="en-GB"/>
        </a:p>
      </dgm:t>
    </dgm:pt>
  </dgm:ptLst>
  <dgm:cxnLst>
    <dgm:cxn modelId="{E933B807-449D-4C98-81EC-307FFD357EE3}" type="presOf" srcId="{AAF317B9-B366-431E-A3D9-84CD69E0A50A}" destId="{4BC79AA0-8DE3-4860-B6DB-777965625927}" srcOrd="0" destOrd="0" presId="urn:microsoft.com/office/officeart/2005/8/layout/chevron2"/>
    <dgm:cxn modelId="{E8ABE09F-BACE-45C6-B4AC-9E29D930FFC1}" srcId="{8B8B0529-C04F-4C13-809D-2A73C6CC6BED}" destId="{1CD10091-8DB7-4CA1-85FE-CA80F98411C6}" srcOrd="0" destOrd="0" parTransId="{E6175EE8-AFB9-45ED-8E92-6E25BE49A8CD}" sibTransId="{0BCB99C9-B8EB-44FE-9700-FFE388C8EE1F}"/>
    <dgm:cxn modelId="{A4748B0A-0F29-446A-9B7B-16851CEA23C1}" type="presOf" srcId="{8B8B0529-C04F-4C13-809D-2A73C6CC6BED}" destId="{E0454BB4-CAD9-4EBE-A822-1AD549A76FBD}" srcOrd="0" destOrd="0" presId="urn:microsoft.com/office/officeart/2005/8/layout/chevron2"/>
    <dgm:cxn modelId="{AF1ACC77-5D31-43E3-A10B-DEBD9EB476A3}" type="presOf" srcId="{9972C6CB-55AD-4C58-95DE-FCE372D37E2E}" destId="{3956B990-1026-48D2-8CC5-A894B7D0BC5B}" srcOrd="0" destOrd="0" presId="urn:microsoft.com/office/officeart/2005/8/layout/chevron2"/>
    <dgm:cxn modelId="{BE55DCCF-60BC-4D4D-B6DA-0CF477CC0B2A}" type="presOf" srcId="{0B7DD386-B09B-4F6B-9851-C8D055D6F76D}" destId="{1FF77A76-3C7D-42A3-8ADE-3EB0A1E07F1E}" srcOrd="0" destOrd="0" presId="urn:microsoft.com/office/officeart/2005/8/layout/chevron2"/>
    <dgm:cxn modelId="{856CF133-5E3C-4FE7-B663-AAEB6F4A8C6C}" srcId="{AAF317B9-B366-431E-A3D9-84CD69E0A50A}" destId="{9972C6CB-55AD-4C58-95DE-FCE372D37E2E}" srcOrd="0" destOrd="0" parTransId="{3CFD8F9F-EA76-493C-B1A7-514FD2F0711C}" sibTransId="{93BAFA92-6808-43AD-ABFA-44E34A5075EF}"/>
    <dgm:cxn modelId="{E293EA98-981E-4E15-8E97-602BD0B368EB}" srcId="{0B7DD386-B09B-4F6B-9851-C8D055D6F76D}" destId="{6932A9BF-55DB-4677-BE1E-DB9A00B21465}" srcOrd="0" destOrd="0" parTransId="{9BE6D640-5EE0-4BD4-ADB0-D5CE54E87C4A}" sibTransId="{1C2BF85D-53DA-46DD-9CF0-97B7A90FBC09}"/>
    <dgm:cxn modelId="{560BB143-A289-41E6-98CA-8F41ED328FE0}" type="presOf" srcId="{87B6D3DA-3D07-41B1-94D1-347AE2F5CCAB}" destId="{2C76EC15-185C-491C-8CCE-5B5D6B5725B9}" srcOrd="0" destOrd="0" presId="urn:microsoft.com/office/officeart/2005/8/layout/chevron2"/>
    <dgm:cxn modelId="{9B498E59-0E68-4FD3-8EEB-06F1A6F66FCC}" type="presOf" srcId="{6932A9BF-55DB-4677-BE1E-DB9A00B21465}" destId="{3A086780-C6EA-461A-8437-1C22122B7F40}" srcOrd="0" destOrd="0" presId="urn:microsoft.com/office/officeart/2005/8/layout/chevron2"/>
    <dgm:cxn modelId="{D397834D-28F7-4FBE-B5A0-F16607FC3AD9}" srcId="{87B6D3DA-3D07-41B1-94D1-347AE2F5CCAB}" destId="{AAF317B9-B366-431E-A3D9-84CD69E0A50A}" srcOrd="2" destOrd="0" parTransId="{C1C981B1-9195-4EE4-924F-C021D49207FA}" sibTransId="{42735147-EB9C-43B4-931C-544A6D996398}"/>
    <dgm:cxn modelId="{47429E82-DD14-451E-9DDA-8FBAD3DA74A8}" srcId="{87B6D3DA-3D07-41B1-94D1-347AE2F5CCAB}" destId="{8B8B0529-C04F-4C13-809D-2A73C6CC6BED}" srcOrd="0" destOrd="0" parTransId="{5742A9F3-0B9F-4CD2-AE97-C967A2F842CF}" sibTransId="{249A23FC-9349-4352-92E5-DA052294110D}"/>
    <dgm:cxn modelId="{AA013F04-0CB7-4CE1-8EB6-6871DE2AA144}" type="presOf" srcId="{1CD10091-8DB7-4CA1-85FE-CA80F98411C6}" destId="{C1D373CE-AF7E-4CD7-B5A2-D7E1087F836D}" srcOrd="0" destOrd="0" presId="urn:microsoft.com/office/officeart/2005/8/layout/chevron2"/>
    <dgm:cxn modelId="{A6EB38B9-F360-46DB-8FB6-ADE53B7248B5}" srcId="{87B6D3DA-3D07-41B1-94D1-347AE2F5CCAB}" destId="{0B7DD386-B09B-4F6B-9851-C8D055D6F76D}" srcOrd="1" destOrd="0" parTransId="{CF21A547-EF68-4739-BD9E-C5565C6519CE}" sibTransId="{CAFD3520-24F2-4E59-844E-B1AF2537C8AF}"/>
    <dgm:cxn modelId="{17F986C9-E24E-459F-A5A9-CE3C53396B7D}" type="presParOf" srcId="{2C76EC15-185C-491C-8CCE-5B5D6B5725B9}" destId="{1A4D9603-FE10-4F30-9EA8-CBA23554E5A1}" srcOrd="0" destOrd="0" presId="urn:microsoft.com/office/officeart/2005/8/layout/chevron2"/>
    <dgm:cxn modelId="{40EB1427-F9DF-46F1-999A-DC993CBA76EA}" type="presParOf" srcId="{1A4D9603-FE10-4F30-9EA8-CBA23554E5A1}" destId="{E0454BB4-CAD9-4EBE-A822-1AD549A76FBD}" srcOrd="0" destOrd="0" presId="urn:microsoft.com/office/officeart/2005/8/layout/chevron2"/>
    <dgm:cxn modelId="{7D08ABA5-7272-4CB3-8B99-D1BA8FB28481}" type="presParOf" srcId="{1A4D9603-FE10-4F30-9EA8-CBA23554E5A1}" destId="{C1D373CE-AF7E-4CD7-B5A2-D7E1087F836D}" srcOrd="1" destOrd="0" presId="urn:microsoft.com/office/officeart/2005/8/layout/chevron2"/>
    <dgm:cxn modelId="{4F895D56-F9EC-4E1A-A392-EAF2B1FD58ED}" type="presParOf" srcId="{2C76EC15-185C-491C-8CCE-5B5D6B5725B9}" destId="{1C2DBD7B-E071-47D4-9685-C91B1F654235}" srcOrd="1" destOrd="0" presId="urn:microsoft.com/office/officeart/2005/8/layout/chevron2"/>
    <dgm:cxn modelId="{CF254627-E18E-44AE-9282-0E86A944EC4D}" type="presParOf" srcId="{2C76EC15-185C-491C-8CCE-5B5D6B5725B9}" destId="{F9C3FB2F-AAED-4DC7-8870-1532C944BFDB}" srcOrd="2" destOrd="0" presId="urn:microsoft.com/office/officeart/2005/8/layout/chevron2"/>
    <dgm:cxn modelId="{1A170250-6144-463E-A49E-0C3B355B670B}" type="presParOf" srcId="{F9C3FB2F-AAED-4DC7-8870-1532C944BFDB}" destId="{1FF77A76-3C7D-42A3-8ADE-3EB0A1E07F1E}" srcOrd="0" destOrd="0" presId="urn:microsoft.com/office/officeart/2005/8/layout/chevron2"/>
    <dgm:cxn modelId="{345AC42C-F9FE-4168-AE1B-932FD6A8B248}" type="presParOf" srcId="{F9C3FB2F-AAED-4DC7-8870-1532C944BFDB}" destId="{3A086780-C6EA-461A-8437-1C22122B7F40}" srcOrd="1" destOrd="0" presId="urn:microsoft.com/office/officeart/2005/8/layout/chevron2"/>
    <dgm:cxn modelId="{0D06F26A-2B5A-4932-8DA1-70E33556161D}" type="presParOf" srcId="{2C76EC15-185C-491C-8CCE-5B5D6B5725B9}" destId="{91F8ADC1-CD18-460E-A62E-CBCAF1261EE3}" srcOrd="3" destOrd="0" presId="urn:microsoft.com/office/officeart/2005/8/layout/chevron2"/>
    <dgm:cxn modelId="{176011A3-6CB6-46E5-B2C3-93342DFFF694}" type="presParOf" srcId="{2C76EC15-185C-491C-8CCE-5B5D6B5725B9}" destId="{5BA4D421-5A79-47F8-864E-F274B25ED275}" srcOrd="4" destOrd="0" presId="urn:microsoft.com/office/officeart/2005/8/layout/chevron2"/>
    <dgm:cxn modelId="{76B35AC7-4605-4ED9-9EAE-9F1196DF9BD2}" type="presParOf" srcId="{5BA4D421-5A79-47F8-864E-F274B25ED275}" destId="{4BC79AA0-8DE3-4860-B6DB-777965625927}" srcOrd="0" destOrd="0" presId="urn:microsoft.com/office/officeart/2005/8/layout/chevron2"/>
    <dgm:cxn modelId="{02A7BA09-1447-44F8-BC0D-3202FBB65CFB}" type="presParOf" srcId="{5BA4D421-5A79-47F8-864E-F274B25ED275}" destId="{3956B990-1026-48D2-8CC5-A894B7D0BC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B6D3DA-3D07-41B1-94D1-347AE2F5CCAB}"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GB"/>
        </a:p>
      </dgm:t>
    </dgm:pt>
    <dgm:pt modelId="{8B8B0529-C04F-4C13-809D-2A73C6CC6BED}">
      <dgm:prSet phldrT="[Text]" custT="1"/>
      <dgm:spPr/>
      <dgm:t>
        <a:bodyPr/>
        <a:lstStyle/>
        <a:p>
          <a:r>
            <a:rPr lang="en-GB" sz="2000" dirty="0" smtClean="0"/>
            <a:t>1</a:t>
          </a:r>
          <a:endParaRPr lang="en-GB" sz="2000" dirty="0"/>
        </a:p>
      </dgm:t>
    </dgm:pt>
    <dgm:pt modelId="{5742A9F3-0B9F-4CD2-AE97-C967A2F842CF}" type="parTrans" cxnId="{47429E82-DD14-451E-9DDA-8FBAD3DA74A8}">
      <dgm:prSet/>
      <dgm:spPr/>
      <dgm:t>
        <a:bodyPr/>
        <a:lstStyle/>
        <a:p>
          <a:endParaRPr lang="en-GB"/>
        </a:p>
      </dgm:t>
    </dgm:pt>
    <dgm:pt modelId="{249A23FC-9349-4352-92E5-DA052294110D}" type="sibTrans" cxnId="{47429E82-DD14-451E-9DDA-8FBAD3DA74A8}">
      <dgm:prSet/>
      <dgm:spPr/>
      <dgm:t>
        <a:bodyPr/>
        <a:lstStyle/>
        <a:p>
          <a:endParaRPr lang="en-GB"/>
        </a:p>
      </dgm:t>
    </dgm:pt>
    <dgm:pt modelId="{1CD10091-8DB7-4CA1-85FE-CA80F98411C6}">
      <dgm:prSet phldrT="[Text]" custT="1"/>
      <dgm:spPr/>
      <dgm:t>
        <a:bodyPr/>
        <a:lstStyle/>
        <a:p>
          <a:r>
            <a:rPr lang="en-GB" sz="2000" dirty="0" smtClean="0"/>
            <a:t>Promote multifunctional space and identify, quantify and monetise the multiple benefits</a:t>
          </a:r>
          <a:endParaRPr lang="en-GB" sz="2000" dirty="0"/>
        </a:p>
      </dgm:t>
    </dgm:pt>
    <dgm:pt modelId="{E6175EE8-AFB9-45ED-8E92-6E25BE49A8CD}" type="parTrans" cxnId="{E8ABE09F-BACE-45C6-B4AC-9E29D930FFC1}">
      <dgm:prSet/>
      <dgm:spPr/>
      <dgm:t>
        <a:bodyPr/>
        <a:lstStyle/>
        <a:p>
          <a:endParaRPr lang="en-GB"/>
        </a:p>
      </dgm:t>
    </dgm:pt>
    <dgm:pt modelId="{0BCB99C9-B8EB-44FE-9700-FFE388C8EE1F}" type="sibTrans" cxnId="{E8ABE09F-BACE-45C6-B4AC-9E29D930FFC1}">
      <dgm:prSet/>
      <dgm:spPr/>
      <dgm:t>
        <a:bodyPr/>
        <a:lstStyle/>
        <a:p>
          <a:endParaRPr lang="en-GB"/>
        </a:p>
      </dgm:t>
    </dgm:pt>
    <dgm:pt modelId="{0B7DD386-B09B-4F6B-9851-C8D055D6F76D}">
      <dgm:prSet phldrT="[Text]" custT="1"/>
      <dgm:spPr/>
      <dgm:t>
        <a:bodyPr/>
        <a:lstStyle/>
        <a:p>
          <a:r>
            <a:rPr lang="en-GB" sz="2000" dirty="0" smtClean="0"/>
            <a:t>2</a:t>
          </a:r>
          <a:endParaRPr lang="en-GB" sz="2000" dirty="0"/>
        </a:p>
      </dgm:t>
    </dgm:pt>
    <dgm:pt modelId="{CF21A547-EF68-4739-BD9E-C5565C6519CE}" type="parTrans" cxnId="{A6EB38B9-F360-46DB-8FB6-ADE53B7248B5}">
      <dgm:prSet/>
      <dgm:spPr/>
      <dgm:t>
        <a:bodyPr/>
        <a:lstStyle/>
        <a:p>
          <a:endParaRPr lang="en-GB"/>
        </a:p>
      </dgm:t>
    </dgm:pt>
    <dgm:pt modelId="{CAFD3520-24F2-4E59-844E-B1AF2537C8AF}" type="sibTrans" cxnId="{A6EB38B9-F360-46DB-8FB6-ADE53B7248B5}">
      <dgm:prSet/>
      <dgm:spPr/>
      <dgm:t>
        <a:bodyPr/>
        <a:lstStyle/>
        <a:p>
          <a:endParaRPr lang="en-GB"/>
        </a:p>
      </dgm:t>
    </dgm:pt>
    <dgm:pt modelId="{6932A9BF-55DB-4677-BE1E-DB9A00B21465}">
      <dgm:prSet phldrT="[Text]" custT="1"/>
      <dgm:spPr/>
      <dgm:t>
        <a:bodyPr/>
        <a:lstStyle/>
        <a:p>
          <a:r>
            <a:rPr lang="en-GB" sz="2000" dirty="0" smtClean="0"/>
            <a:t>Improve education and communication, raise awareness, community engagement</a:t>
          </a:r>
          <a:endParaRPr lang="en-GB" sz="2000" dirty="0"/>
        </a:p>
      </dgm:t>
    </dgm:pt>
    <dgm:pt modelId="{9BE6D640-5EE0-4BD4-ADB0-D5CE54E87C4A}" type="parTrans" cxnId="{E293EA98-981E-4E15-8E97-602BD0B368EB}">
      <dgm:prSet/>
      <dgm:spPr/>
      <dgm:t>
        <a:bodyPr/>
        <a:lstStyle/>
        <a:p>
          <a:endParaRPr lang="en-GB"/>
        </a:p>
      </dgm:t>
    </dgm:pt>
    <dgm:pt modelId="{1C2BF85D-53DA-46DD-9CF0-97B7A90FBC09}" type="sibTrans" cxnId="{E293EA98-981E-4E15-8E97-602BD0B368EB}">
      <dgm:prSet/>
      <dgm:spPr/>
      <dgm:t>
        <a:bodyPr/>
        <a:lstStyle/>
        <a:p>
          <a:endParaRPr lang="en-GB"/>
        </a:p>
      </dgm:t>
    </dgm:pt>
    <dgm:pt modelId="{AAF317B9-B366-431E-A3D9-84CD69E0A50A}">
      <dgm:prSet phldrT="[Text]" custT="1"/>
      <dgm:spPr/>
      <dgm:t>
        <a:bodyPr/>
        <a:lstStyle/>
        <a:p>
          <a:r>
            <a:rPr lang="en-GB" sz="2000" dirty="0" smtClean="0"/>
            <a:t>2</a:t>
          </a:r>
          <a:endParaRPr lang="en-GB" sz="2000" dirty="0"/>
        </a:p>
      </dgm:t>
    </dgm:pt>
    <dgm:pt modelId="{C1C981B1-9195-4EE4-924F-C021D49207FA}" type="parTrans" cxnId="{D397834D-28F7-4FBE-B5A0-F16607FC3AD9}">
      <dgm:prSet/>
      <dgm:spPr/>
      <dgm:t>
        <a:bodyPr/>
        <a:lstStyle/>
        <a:p>
          <a:endParaRPr lang="en-GB"/>
        </a:p>
      </dgm:t>
    </dgm:pt>
    <dgm:pt modelId="{42735147-EB9C-43B4-931C-544A6D996398}" type="sibTrans" cxnId="{D397834D-28F7-4FBE-B5A0-F16607FC3AD9}">
      <dgm:prSet/>
      <dgm:spPr/>
      <dgm:t>
        <a:bodyPr/>
        <a:lstStyle/>
        <a:p>
          <a:endParaRPr lang="en-GB"/>
        </a:p>
      </dgm:t>
    </dgm:pt>
    <dgm:pt modelId="{9972C6CB-55AD-4C58-95DE-FCE372D37E2E}">
      <dgm:prSet phldrT="[Text]" custT="1"/>
      <dgm:spPr/>
      <dgm:t>
        <a:bodyPr/>
        <a:lstStyle/>
        <a:p>
          <a:r>
            <a:rPr lang="en-GB" sz="2000" dirty="0" smtClean="0"/>
            <a:t>Partnership working from the project outset</a:t>
          </a:r>
          <a:endParaRPr lang="en-GB" sz="2000" dirty="0"/>
        </a:p>
      </dgm:t>
    </dgm:pt>
    <dgm:pt modelId="{3CFD8F9F-EA76-493C-B1A7-514FD2F0711C}" type="parTrans" cxnId="{856CF133-5E3C-4FE7-B663-AAEB6F4A8C6C}">
      <dgm:prSet/>
      <dgm:spPr/>
      <dgm:t>
        <a:bodyPr/>
        <a:lstStyle/>
        <a:p>
          <a:endParaRPr lang="en-GB"/>
        </a:p>
      </dgm:t>
    </dgm:pt>
    <dgm:pt modelId="{93BAFA92-6808-43AD-ABFA-44E34A5075EF}" type="sibTrans" cxnId="{856CF133-5E3C-4FE7-B663-AAEB6F4A8C6C}">
      <dgm:prSet/>
      <dgm:spPr/>
      <dgm:t>
        <a:bodyPr/>
        <a:lstStyle/>
        <a:p>
          <a:endParaRPr lang="en-GB"/>
        </a:p>
      </dgm:t>
    </dgm:pt>
    <dgm:pt modelId="{2C76EC15-185C-491C-8CCE-5B5D6B5725B9}" type="pres">
      <dgm:prSet presAssocID="{87B6D3DA-3D07-41B1-94D1-347AE2F5CCAB}" presName="linearFlow" presStyleCnt="0">
        <dgm:presLayoutVars>
          <dgm:dir/>
          <dgm:animLvl val="lvl"/>
          <dgm:resizeHandles val="exact"/>
        </dgm:presLayoutVars>
      </dgm:prSet>
      <dgm:spPr/>
      <dgm:t>
        <a:bodyPr/>
        <a:lstStyle/>
        <a:p>
          <a:endParaRPr lang="en-GB"/>
        </a:p>
      </dgm:t>
    </dgm:pt>
    <dgm:pt modelId="{1A4D9603-FE10-4F30-9EA8-CBA23554E5A1}" type="pres">
      <dgm:prSet presAssocID="{8B8B0529-C04F-4C13-809D-2A73C6CC6BED}" presName="composite" presStyleCnt="0"/>
      <dgm:spPr/>
    </dgm:pt>
    <dgm:pt modelId="{E0454BB4-CAD9-4EBE-A822-1AD549A76FBD}" type="pres">
      <dgm:prSet presAssocID="{8B8B0529-C04F-4C13-809D-2A73C6CC6BED}" presName="parentText" presStyleLbl="alignNode1" presStyleIdx="0" presStyleCnt="3">
        <dgm:presLayoutVars>
          <dgm:chMax val="1"/>
          <dgm:bulletEnabled val="1"/>
        </dgm:presLayoutVars>
      </dgm:prSet>
      <dgm:spPr/>
      <dgm:t>
        <a:bodyPr/>
        <a:lstStyle/>
        <a:p>
          <a:endParaRPr lang="en-GB"/>
        </a:p>
      </dgm:t>
    </dgm:pt>
    <dgm:pt modelId="{C1D373CE-AF7E-4CD7-B5A2-D7E1087F836D}" type="pres">
      <dgm:prSet presAssocID="{8B8B0529-C04F-4C13-809D-2A73C6CC6BED}" presName="descendantText" presStyleLbl="alignAcc1" presStyleIdx="0" presStyleCnt="3">
        <dgm:presLayoutVars>
          <dgm:bulletEnabled val="1"/>
        </dgm:presLayoutVars>
      </dgm:prSet>
      <dgm:spPr/>
      <dgm:t>
        <a:bodyPr/>
        <a:lstStyle/>
        <a:p>
          <a:endParaRPr lang="en-GB"/>
        </a:p>
      </dgm:t>
    </dgm:pt>
    <dgm:pt modelId="{1C2DBD7B-E071-47D4-9685-C91B1F654235}" type="pres">
      <dgm:prSet presAssocID="{249A23FC-9349-4352-92E5-DA052294110D}" presName="sp" presStyleCnt="0"/>
      <dgm:spPr/>
    </dgm:pt>
    <dgm:pt modelId="{F9C3FB2F-AAED-4DC7-8870-1532C944BFDB}" type="pres">
      <dgm:prSet presAssocID="{0B7DD386-B09B-4F6B-9851-C8D055D6F76D}" presName="composite" presStyleCnt="0"/>
      <dgm:spPr/>
    </dgm:pt>
    <dgm:pt modelId="{1FF77A76-3C7D-42A3-8ADE-3EB0A1E07F1E}" type="pres">
      <dgm:prSet presAssocID="{0B7DD386-B09B-4F6B-9851-C8D055D6F76D}" presName="parentText" presStyleLbl="alignNode1" presStyleIdx="1" presStyleCnt="3">
        <dgm:presLayoutVars>
          <dgm:chMax val="1"/>
          <dgm:bulletEnabled val="1"/>
        </dgm:presLayoutVars>
      </dgm:prSet>
      <dgm:spPr/>
      <dgm:t>
        <a:bodyPr/>
        <a:lstStyle/>
        <a:p>
          <a:endParaRPr lang="en-GB"/>
        </a:p>
      </dgm:t>
    </dgm:pt>
    <dgm:pt modelId="{3A086780-C6EA-461A-8437-1C22122B7F40}" type="pres">
      <dgm:prSet presAssocID="{0B7DD386-B09B-4F6B-9851-C8D055D6F76D}" presName="descendantText" presStyleLbl="alignAcc1" presStyleIdx="1" presStyleCnt="3">
        <dgm:presLayoutVars>
          <dgm:bulletEnabled val="1"/>
        </dgm:presLayoutVars>
      </dgm:prSet>
      <dgm:spPr/>
      <dgm:t>
        <a:bodyPr/>
        <a:lstStyle/>
        <a:p>
          <a:endParaRPr lang="en-GB"/>
        </a:p>
      </dgm:t>
    </dgm:pt>
    <dgm:pt modelId="{91F8ADC1-CD18-460E-A62E-CBCAF1261EE3}" type="pres">
      <dgm:prSet presAssocID="{CAFD3520-24F2-4E59-844E-B1AF2537C8AF}" presName="sp" presStyleCnt="0"/>
      <dgm:spPr/>
    </dgm:pt>
    <dgm:pt modelId="{5BA4D421-5A79-47F8-864E-F274B25ED275}" type="pres">
      <dgm:prSet presAssocID="{AAF317B9-B366-431E-A3D9-84CD69E0A50A}" presName="composite" presStyleCnt="0"/>
      <dgm:spPr/>
    </dgm:pt>
    <dgm:pt modelId="{4BC79AA0-8DE3-4860-B6DB-777965625927}" type="pres">
      <dgm:prSet presAssocID="{AAF317B9-B366-431E-A3D9-84CD69E0A50A}" presName="parentText" presStyleLbl="alignNode1" presStyleIdx="2" presStyleCnt="3">
        <dgm:presLayoutVars>
          <dgm:chMax val="1"/>
          <dgm:bulletEnabled val="1"/>
        </dgm:presLayoutVars>
      </dgm:prSet>
      <dgm:spPr/>
      <dgm:t>
        <a:bodyPr/>
        <a:lstStyle/>
        <a:p>
          <a:endParaRPr lang="en-GB"/>
        </a:p>
      </dgm:t>
    </dgm:pt>
    <dgm:pt modelId="{3956B990-1026-48D2-8CC5-A894B7D0BC5B}" type="pres">
      <dgm:prSet presAssocID="{AAF317B9-B366-431E-A3D9-84CD69E0A50A}" presName="descendantText" presStyleLbl="alignAcc1" presStyleIdx="2" presStyleCnt="3">
        <dgm:presLayoutVars>
          <dgm:bulletEnabled val="1"/>
        </dgm:presLayoutVars>
      </dgm:prSet>
      <dgm:spPr/>
      <dgm:t>
        <a:bodyPr/>
        <a:lstStyle/>
        <a:p>
          <a:endParaRPr lang="en-GB"/>
        </a:p>
      </dgm:t>
    </dgm:pt>
  </dgm:ptLst>
  <dgm:cxnLst>
    <dgm:cxn modelId="{E8ABE09F-BACE-45C6-B4AC-9E29D930FFC1}" srcId="{8B8B0529-C04F-4C13-809D-2A73C6CC6BED}" destId="{1CD10091-8DB7-4CA1-85FE-CA80F98411C6}" srcOrd="0" destOrd="0" parTransId="{E6175EE8-AFB9-45ED-8E92-6E25BE49A8CD}" sibTransId="{0BCB99C9-B8EB-44FE-9700-FFE388C8EE1F}"/>
    <dgm:cxn modelId="{01E83CC4-807D-4B2F-9AD8-24EE499C4F45}" type="presOf" srcId="{6932A9BF-55DB-4677-BE1E-DB9A00B21465}" destId="{3A086780-C6EA-461A-8437-1C22122B7F40}" srcOrd="0" destOrd="0" presId="urn:microsoft.com/office/officeart/2005/8/layout/chevron2"/>
    <dgm:cxn modelId="{856CF133-5E3C-4FE7-B663-AAEB6F4A8C6C}" srcId="{AAF317B9-B366-431E-A3D9-84CD69E0A50A}" destId="{9972C6CB-55AD-4C58-95DE-FCE372D37E2E}" srcOrd="0" destOrd="0" parTransId="{3CFD8F9F-EA76-493C-B1A7-514FD2F0711C}" sibTransId="{93BAFA92-6808-43AD-ABFA-44E34A5075EF}"/>
    <dgm:cxn modelId="{E293EA98-981E-4E15-8E97-602BD0B368EB}" srcId="{0B7DD386-B09B-4F6B-9851-C8D055D6F76D}" destId="{6932A9BF-55DB-4677-BE1E-DB9A00B21465}" srcOrd="0" destOrd="0" parTransId="{9BE6D640-5EE0-4BD4-ADB0-D5CE54E87C4A}" sibTransId="{1C2BF85D-53DA-46DD-9CF0-97B7A90FBC09}"/>
    <dgm:cxn modelId="{C47F3D21-904A-435A-9F23-84DF5951033E}" type="presOf" srcId="{1CD10091-8DB7-4CA1-85FE-CA80F98411C6}" destId="{C1D373CE-AF7E-4CD7-B5A2-D7E1087F836D}" srcOrd="0" destOrd="0" presId="urn:microsoft.com/office/officeart/2005/8/layout/chevron2"/>
    <dgm:cxn modelId="{4ABD0F8B-948A-4E15-B96B-610D279AC52C}" type="presOf" srcId="{9972C6CB-55AD-4C58-95DE-FCE372D37E2E}" destId="{3956B990-1026-48D2-8CC5-A894B7D0BC5B}" srcOrd="0" destOrd="0" presId="urn:microsoft.com/office/officeart/2005/8/layout/chevron2"/>
    <dgm:cxn modelId="{4264C7C8-51F3-4CCD-8954-BBDCCAB41BD3}" type="presOf" srcId="{8B8B0529-C04F-4C13-809D-2A73C6CC6BED}" destId="{E0454BB4-CAD9-4EBE-A822-1AD549A76FBD}" srcOrd="0" destOrd="0" presId="urn:microsoft.com/office/officeart/2005/8/layout/chevron2"/>
    <dgm:cxn modelId="{D397834D-28F7-4FBE-B5A0-F16607FC3AD9}" srcId="{87B6D3DA-3D07-41B1-94D1-347AE2F5CCAB}" destId="{AAF317B9-B366-431E-A3D9-84CD69E0A50A}" srcOrd="2" destOrd="0" parTransId="{C1C981B1-9195-4EE4-924F-C021D49207FA}" sibTransId="{42735147-EB9C-43B4-931C-544A6D996398}"/>
    <dgm:cxn modelId="{E22F6EE7-FB26-4DE9-BFE1-2BBC0B8DCF1C}" type="presOf" srcId="{0B7DD386-B09B-4F6B-9851-C8D055D6F76D}" destId="{1FF77A76-3C7D-42A3-8ADE-3EB0A1E07F1E}" srcOrd="0" destOrd="0" presId="urn:microsoft.com/office/officeart/2005/8/layout/chevron2"/>
    <dgm:cxn modelId="{47429E82-DD14-451E-9DDA-8FBAD3DA74A8}" srcId="{87B6D3DA-3D07-41B1-94D1-347AE2F5CCAB}" destId="{8B8B0529-C04F-4C13-809D-2A73C6CC6BED}" srcOrd="0" destOrd="0" parTransId="{5742A9F3-0B9F-4CD2-AE97-C967A2F842CF}" sibTransId="{249A23FC-9349-4352-92E5-DA052294110D}"/>
    <dgm:cxn modelId="{A6EB38B9-F360-46DB-8FB6-ADE53B7248B5}" srcId="{87B6D3DA-3D07-41B1-94D1-347AE2F5CCAB}" destId="{0B7DD386-B09B-4F6B-9851-C8D055D6F76D}" srcOrd="1" destOrd="0" parTransId="{CF21A547-EF68-4739-BD9E-C5565C6519CE}" sibTransId="{CAFD3520-24F2-4E59-844E-B1AF2537C8AF}"/>
    <dgm:cxn modelId="{1F09EE20-4026-4BC0-BB73-5256A8FF6686}" type="presOf" srcId="{87B6D3DA-3D07-41B1-94D1-347AE2F5CCAB}" destId="{2C76EC15-185C-491C-8CCE-5B5D6B5725B9}" srcOrd="0" destOrd="0" presId="urn:microsoft.com/office/officeart/2005/8/layout/chevron2"/>
    <dgm:cxn modelId="{A10E2B67-52DC-4FC5-99DB-BC7DD4D61094}" type="presOf" srcId="{AAF317B9-B366-431E-A3D9-84CD69E0A50A}" destId="{4BC79AA0-8DE3-4860-B6DB-777965625927}" srcOrd="0" destOrd="0" presId="urn:microsoft.com/office/officeart/2005/8/layout/chevron2"/>
    <dgm:cxn modelId="{71A1A12A-C95C-4090-A9A2-E9E7420F08F0}" type="presParOf" srcId="{2C76EC15-185C-491C-8CCE-5B5D6B5725B9}" destId="{1A4D9603-FE10-4F30-9EA8-CBA23554E5A1}" srcOrd="0" destOrd="0" presId="urn:microsoft.com/office/officeart/2005/8/layout/chevron2"/>
    <dgm:cxn modelId="{7A1AE842-CFB3-4157-8320-B786E059BE14}" type="presParOf" srcId="{1A4D9603-FE10-4F30-9EA8-CBA23554E5A1}" destId="{E0454BB4-CAD9-4EBE-A822-1AD549A76FBD}" srcOrd="0" destOrd="0" presId="urn:microsoft.com/office/officeart/2005/8/layout/chevron2"/>
    <dgm:cxn modelId="{3A431EB7-C9A3-4DB5-8ECB-CEBC92073892}" type="presParOf" srcId="{1A4D9603-FE10-4F30-9EA8-CBA23554E5A1}" destId="{C1D373CE-AF7E-4CD7-B5A2-D7E1087F836D}" srcOrd="1" destOrd="0" presId="urn:microsoft.com/office/officeart/2005/8/layout/chevron2"/>
    <dgm:cxn modelId="{6DB98F6B-E370-4846-AA04-10066370E8FB}" type="presParOf" srcId="{2C76EC15-185C-491C-8CCE-5B5D6B5725B9}" destId="{1C2DBD7B-E071-47D4-9685-C91B1F654235}" srcOrd="1" destOrd="0" presId="urn:microsoft.com/office/officeart/2005/8/layout/chevron2"/>
    <dgm:cxn modelId="{08136495-5809-4B84-AA73-7B54088ADD18}" type="presParOf" srcId="{2C76EC15-185C-491C-8CCE-5B5D6B5725B9}" destId="{F9C3FB2F-AAED-4DC7-8870-1532C944BFDB}" srcOrd="2" destOrd="0" presId="urn:microsoft.com/office/officeart/2005/8/layout/chevron2"/>
    <dgm:cxn modelId="{85DA9A63-76F4-42B1-8BBB-7B1147C40A64}" type="presParOf" srcId="{F9C3FB2F-AAED-4DC7-8870-1532C944BFDB}" destId="{1FF77A76-3C7D-42A3-8ADE-3EB0A1E07F1E}" srcOrd="0" destOrd="0" presId="urn:microsoft.com/office/officeart/2005/8/layout/chevron2"/>
    <dgm:cxn modelId="{F7CA4BA4-D47A-43E7-89E8-0343C3C51355}" type="presParOf" srcId="{F9C3FB2F-AAED-4DC7-8870-1532C944BFDB}" destId="{3A086780-C6EA-461A-8437-1C22122B7F40}" srcOrd="1" destOrd="0" presId="urn:microsoft.com/office/officeart/2005/8/layout/chevron2"/>
    <dgm:cxn modelId="{EA8043E0-6EB8-4C77-B5B5-222228913539}" type="presParOf" srcId="{2C76EC15-185C-491C-8CCE-5B5D6B5725B9}" destId="{91F8ADC1-CD18-460E-A62E-CBCAF1261EE3}" srcOrd="3" destOrd="0" presId="urn:microsoft.com/office/officeart/2005/8/layout/chevron2"/>
    <dgm:cxn modelId="{12306815-BC80-4A0F-B891-66974E5D5EC8}" type="presParOf" srcId="{2C76EC15-185C-491C-8CCE-5B5D6B5725B9}" destId="{5BA4D421-5A79-47F8-864E-F274B25ED275}" srcOrd="4" destOrd="0" presId="urn:microsoft.com/office/officeart/2005/8/layout/chevron2"/>
    <dgm:cxn modelId="{1418469F-6C2A-4E66-AFB9-0E4CBE0AF510}" type="presParOf" srcId="{5BA4D421-5A79-47F8-864E-F274B25ED275}" destId="{4BC79AA0-8DE3-4860-B6DB-777965625927}" srcOrd="0" destOrd="0" presId="urn:microsoft.com/office/officeart/2005/8/layout/chevron2"/>
    <dgm:cxn modelId="{599C6F56-CB0A-4CBB-A589-F42745662467}" type="presParOf" srcId="{5BA4D421-5A79-47F8-864E-F274B25ED275}" destId="{3956B990-1026-48D2-8CC5-A894B7D0BC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4421D-638B-409B-9A0A-D2B67FC28B97}">
      <dsp:nvSpPr>
        <dsp:cNvPr id="0" name=""/>
        <dsp:cNvSpPr/>
      </dsp:nvSpPr>
      <dsp:spPr>
        <a:xfrm>
          <a:off x="3996093" y="2695521"/>
          <a:ext cx="1663641" cy="1278317"/>
        </a:xfrm>
        <a:prstGeom prst="ellipse">
          <a:avLst/>
        </a:prstGeom>
        <a:solidFill>
          <a:schemeClr val="accent2">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tx1"/>
              </a:solidFill>
            </a:rPr>
            <a:t>Socio-political barriers</a:t>
          </a:r>
          <a:endParaRPr lang="en-GB" sz="2300" b="1" kern="1200" baseline="-25000" dirty="0">
            <a:solidFill>
              <a:schemeClr val="tx1"/>
            </a:solidFill>
          </a:endParaRPr>
        </a:p>
      </dsp:txBody>
      <dsp:txXfrm>
        <a:off x="4239728" y="2882726"/>
        <a:ext cx="1176371" cy="903907"/>
      </dsp:txXfrm>
    </dsp:sp>
    <dsp:sp modelId="{EF464353-3D05-421E-9333-7D8AC2460FB4}">
      <dsp:nvSpPr>
        <dsp:cNvPr id="0" name=""/>
        <dsp:cNvSpPr/>
      </dsp:nvSpPr>
      <dsp:spPr>
        <a:xfrm rot="16200000">
          <a:off x="4122252" y="1977862"/>
          <a:ext cx="1411323" cy="23994"/>
        </a:xfrm>
        <a:custGeom>
          <a:avLst/>
          <a:gdLst/>
          <a:ahLst/>
          <a:cxnLst/>
          <a:rect l="0" t="0" r="0" b="0"/>
          <a:pathLst>
            <a:path>
              <a:moveTo>
                <a:pt x="0" y="11997"/>
              </a:moveTo>
              <a:lnTo>
                <a:pt x="1411323"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4792630" y="1954576"/>
        <a:ext cx="70566" cy="70566"/>
      </dsp:txXfrm>
    </dsp:sp>
    <dsp:sp modelId="{A41046A3-96EB-46CD-9144-AC570618F7E7}">
      <dsp:nvSpPr>
        <dsp:cNvPr id="0" name=""/>
        <dsp:cNvSpPr/>
      </dsp:nvSpPr>
      <dsp:spPr>
        <a:xfrm>
          <a:off x="4188754" y="5879"/>
          <a:ext cx="1278317" cy="1278317"/>
        </a:xfrm>
        <a:prstGeom prst="ellipse">
          <a:avLst/>
        </a:prstGeom>
        <a:solidFill>
          <a:schemeClr val="accent2">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‘Novelty’</a:t>
          </a:r>
          <a:endParaRPr lang="en-GB" sz="1500" kern="1200" dirty="0">
            <a:solidFill>
              <a:schemeClr val="tx1"/>
            </a:solidFill>
          </a:endParaRPr>
        </a:p>
      </dsp:txBody>
      <dsp:txXfrm>
        <a:off x="4375959" y="193084"/>
        <a:ext cx="903907" cy="903907"/>
      </dsp:txXfrm>
    </dsp:sp>
    <dsp:sp modelId="{1FE8A79C-AF38-4618-BB50-5B1AB6834AD8}">
      <dsp:nvSpPr>
        <dsp:cNvPr id="0" name=""/>
        <dsp:cNvSpPr/>
      </dsp:nvSpPr>
      <dsp:spPr>
        <a:xfrm rot="18360000">
          <a:off x="4952943" y="2214204"/>
          <a:ext cx="1360654" cy="23994"/>
        </a:xfrm>
        <a:custGeom>
          <a:avLst/>
          <a:gdLst/>
          <a:ahLst/>
          <a:cxnLst/>
          <a:rect l="0" t="0" r="0" b="0"/>
          <a:pathLst>
            <a:path>
              <a:moveTo>
                <a:pt x="0" y="11997"/>
              </a:moveTo>
              <a:lnTo>
                <a:pt x="1360654"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5599254" y="2192184"/>
        <a:ext cx="68032" cy="68032"/>
      </dsp:txXfrm>
    </dsp:sp>
    <dsp:sp modelId="{8B5953E1-4888-4670-8FF0-0EA031F5177E}">
      <dsp:nvSpPr>
        <dsp:cNvPr id="0" name=""/>
        <dsp:cNvSpPr/>
      </dsp:nvSpPr>
      <dsp:spPr>
        <a:xfrm>
          <a:off x="5769686" y="519555"/>
          <a:ext cx="1278317" cy="1278317"/>
        </a:xfrm>
        <a:prstGeom prst="ellipse">
          <a:avLst/>
        </a:prstGeom>
        <a:solidFill>
          <a:schemeClr val="accent2">
            <a:alpha val="90000"/>
            <a:hueOff val="0"/>
            <a:satOff val="0"/>
            <a:lumOff val="0"/>
            <a:alphaOff val="-4444"/>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Lack of knowledge</a:t>
          </a:r>
          <a:endParaRPr lang="en-GB" sz="1500" kern="1200" dirty="0">
            <a:solidFill>
              <a:schemeClr val="tx1"/>
            </a:solidFill>
          </a:endParaRPr>
        </a:p>
      </dsp:txBody>
      <dsp:txXfrm>
        <a:off x="5956891" y="706760"/>
        <a:ext cx="903907" cy="903907"/>
      </dsp:txXfrm>
    </dsp:sp>
    <dsp:sp modelId="{586E47B3-49F2-434D-AE4B-C09982EDD453}">
      <dsp:nvSpPr>
        <dsp:cNvPr id="0" name=""/>
        <dsp:cNvSpPr/>
      </dsp:nvSpPr>
      <dsp:spPr>
        <a:xfrm rot="20520000">
          <a:off x="5563587" y="2881399"/>
          <a:ext cx="1244916" cy="23994"/>
        </a:xfrm>
        <a:custGeom>
          <a:avLst/>
          <a:gdLst/>
          <a:ahLst/>
          <a:cxnLst/>
          <a:rect l="0" t="0" r="0" b="0"/>
          <a:pathLst>
            <a:path>
              <a:moveTo>
                <a:pt x="0" y="11997"/>
              </a:moveTo>
              <a:lnTo>
                <a:pt x="1244916"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6154922" y="2862273"/>
        <a:ext cx="62245" cy="62245"/>
      </dsp:txXfrm>
    </dsp:sp>
    <dsp:sp modelId="{BF39AC29-652C-408C-857D-BC52FB2EBC9D}">
      <dsp:nvSpPr>
        <dsp:cNvPr id="0" name=""/>
        <dsp:cNvSpPr/>
      </dsp:nvSpPr>
      <dsp:spPr>
        <a:xfrm>
          <a:off x="6746756" y="1864376"/>
          <a:ext cx="1278317" cy="1278317"/>
        </a:xfrm>
        <a:prstGeom prst="ellipse">
          <a:avLst/>
        </a:prstGeom>
        <a:solidFill>
          <a:schemeClr val="accent2">
            <a:alpha val="90000"/>
            <a:hueOff val="0"/>
            <a:satOff val="0"/>
            <a:lumOff val="0"/>
            <a:alphaOff val="-8889"/>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Funding and costs</a:t>
          </a:r>
          <a:endParaRPr lang="en-GB" sz="1500" kern="1200" dirty="0">
            <a:solidFill>
              <a:schemeClr val="tx1"/>
            </a:solidFill>
          </a:endParaRPr>
        </a:p>
      </dsp:txBody>
      <dsp:txXfrm>
        <a:off x="6933961" y="2051581"/>
        <a:ext cx="903907" cy="903907"/>
      </dsp:txXfrm>
    </dsp:sp>
    <dsp:sp modelId="{A41CB42B-EFF8-4A8E-9570-3CFB54B91346}">
      <dsp:nvSpPr>
        <dsp:cNvPr id="0" name=""/>
        <dsp:cNvSpPr/>
      </dsp:nvSpPr>
      <dsp:spPr>
        <a:xfrm rot="1080000">
          <a:off x="5563587" y="3763966"/>
          <a:ext cx="1244916" cy="23994"/>
        </a:xfrm>
        <a:custGeom>
          <a:avLst/>
          <a:gdLst/>
          <a:ahLst/>
          <a:cxnLst/>
          <a:rect l="0" t="0" r="0" b="0"/>
          <a:pathLst>
            <a:path>
              <a:moveTo>
                <a:pt x="0" y="11997"/>
              </a:moveTo>
              <a:lnTo>
                <a:pt x="1244916"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6154922" y="3744840"/>
        <a:ext cx="62245" cy="62245"/>
      </dsp:txXfrm>
    </dsp:sp>
    <dsp:sp modelId="{62029252-8544-4401-8BCA-2B90F18D4962}">
      <dsp:nvSpPr>
        <dsp:cNvPr id="0" name=""/>
        <dsp:cNvSpPr/>
      </dsp:nvSpPr>
      <dsp:spPr>
        <a:xfrm>
          <a:off x="6746756" y="3526665"/>
          <a:ext cx="1278317" cy="1278317"/>
        </a:xfrm>
        <a:prstGeom prst="ellipse">
          <a:avLst/>
        </a:prstGeom>
        <a:solidFill>
          <a:schemeClr val="accent2">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Ineffective communi-cation</a:t>
          </a:r>
          <a:endParaRPr lang="en-GB" sz="1500" kern="1200" dirty="0">
            <a:solidFill>
              <a:schemeClr val="tx1"/>
            </a:solidFill>
          </a:endParaRPr>
        </a:p>
      </dsp:txBody>
      <dsp:txXfrm>
        <a:off x="6933961" y="3713870"/>
        <a:ext cx="903907" cy="903907"/>
      </dsp:txXfrm>
    </dsp:sp>
    <dsp:sp modelId="{483D658B-E9C1-4F50-95EB-260DFFD4F116}">
      <dsp:nvSpPr>
        <dsp:cNvPr id="0" name=""/>
        <dsp:cNvSpPr/>
      </dsp:nvSpPr>
      <dsp:spPr>
        <a:xfrm rot="3170059">
          <a:off x="4985249" y="4401070"/>
          <a:ext cx="1320374" cy="23994"/>
        </a:xfrm>
        <a:custGeom>
          <a:avLst/>
          <a:gdLst/>
          <a:ahLst/>
          <a:cxnLst/>
          <a:rect l="0" t="0" r="0" b="0"/>
          <a:pathLst>
            <a:path>
              <a:moveTo>
                <a:pt x="0" y="11997"/>
              </a:moveTo>
              <a:lnTo>
                <a:pt x="1320374"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5612427" y="4380058"/>
        <a:ext cx="66018" cy="66018"/>
      </dsp:txXfrm>
    </dsp:sp>
    <dsp:sp modelId="{DB349B2A-6370-4E5C-91A6-6293D414B31A}">
      <dsp:nvSpPr>
        <dsp:cNvPr id="0" name=""/>
        <dsp:cNvSpPr/>
      </dsp:nvSpPr>
      <dsp:spPr>
        <a:xfrm>
          <a:off x="5782401" y="4812575"/>
          <a:ext cx="1300893" cy="1278317"/>
        </a:xfrm>
        <a:prstGeom prst="ellipse">
          <a:avLst/>
        </a:prstGeom>
        <a:solidFill>
          <a:schemeClr val="accent2">
            <a:alpha val="90000"/>
            <a:hueOff val="0"/>
            <a:satOff val="0"/>
            <a:lumOff val="0"/>
            <a:alphaOff val="-17778"/>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Issues with partnership working</a:t>
          </a:r>
          <a:endParaRPr lang="en-GB" sz="1500" kern="1200" dirty="0">
            <a:solidFill>
              <a:schemeClr val="tx1"/>
            </a:solidFill>
          </a:endParaRPr>
        </a:p>
      </dsp:txBody>
      <dsp:txXfrm>
        <a:off x="5972912" y="4999780"/>
        <a:ext cx="919871" cy="903907"/>
      </dsp:txXfrm>
    </dsp:sp>
    <dsp:sp modelId="{963E5024-C417-4392-A404-14883559745E}">
      <dsp:nvSpPr>
        <dsp:cNvPr id="0" name=""/>
        <dsp:cNvSpPr/>
      </dsp:nvSpPr>
      <dsp:spPr>
        <a:xfrm rot="5400000">
          <a:off x="4122252" y="4667503"/>
          <a:ext cx="1411323" cy="23994"/>
        </a:xfrm>
        <a:custGeom>
          <a:avLst/>
          <a:gdLst/>
          <a:ahLst/>
          <a:cxnLst/>
          <a:rect l="0" t="0" r="0" b="0"/>
          <a:pathLst>
            <a:path>
              <a:moveTo>
                <a:pt x="0" y="11997"/>
              </a:moveTo>
              <a:lnTo>
                <a:pt x="1411323"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a:off x="4792630" y="4644217"/>
        <a:ext cx="70566" cy="70566"/>
      </dsp:txXfrm>
    </dsp:sp>
    <dsp:sp modelId="{CDA9FEAF-93C1-4268-97E7-DF0E82408843}">
      <dsp:nvSpPr>
        <dsp:cNvPr id="0" name=""/>
        <dsp:cNvSpPr/>
      </dsp:nvSpPr>
      <dsp:spPr>
        <a:xfrm>
          <a:off x="4188754" y="5385162"/>
          <a:ext cx="1278317" cy="1278317"/>
        </a:xfrm>
        <a:prstGeom prst="ellipse">
          <a:avLst/>
        </a:prstGeom>
        <a:solidFill>
          <a:schemeClr val="accent2">
            <a:alpha val="90000"/>
            <a:hueOff val="0"/>
            <a:satOff val="0"/>
            <a:lumOff val="0"/>
            <a:alphaOff val="-22222"/>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Adoption of assets</a:t>
          </a:r>
          <a:endParaRPr lang="en-GB" sz="1500" kern="1200" dirty="0">
            <a:solidFill>
              <a:schemeClr val="tx1"/>
            </a:solidFill>
          </a:endParaRPr>
        </a:p>
      </dsp:txBody>
      <dsp:txXfrm>
        <a:off x="4375959" y="5572367"/>
        <a:ext cx="903907" cy="903907"/>
      </dsp:txXfrm>
    </dsp:sp>
    <dsp:sp modelId="{339EA574-E23D-4B51-A8C4-DE7887731E70}">
      <dsp:nvSpPr>
        <dsp:cNvPr id="0" name=""/>
        <dsp:cNvSpPr/>
      </dsp:nvSpPr>
      <dsp:spPr>
        <a:xfrm rot="7560000">
          <a:off x="3342229" y="4431161"/>
          <a:ext cx="1360654" cy="23994"/>
        </a:xfrm>
        <a:custGeom>
          <a:avLst/>
          <a:gdLst/>
          <a:ahLst/>
          <a:cxnLst/>
          <a:rect l="0" t="0" r="0" b="0"/>
          <a:pathLst>
            <a:path>
              <a:moveTo>
                <a:pt x="0" y="11997"/>
              </a:moveTo>
              <a:lnTo>
                <a:pt x="1360654"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rot="10800000">
        <a:off x="3988540" y="4409142"/>
        <a:ext cx="68032" cy="68032"/>
      </dsp:txXfrm>
    </dsp:sp>
    <dsp:sp modelId="{B5B0B807-54CF-4439-ACA6-2E53265CD39F}">
      <dsp:nvSpPr>
        <dsp:cNvPr id="0" name=""/>
        <dsp:cNvSpPr/>
      </dsp:nvSpPr>
      <dsp:spPr>
        <a:xfrm>
          <a:off x="2607823" y="4871486"/>
          <a:ext cx="1278317" cy="1278317"/>
        </a:xfrm>
        <a:prstGeom prst="ellipse">
          <a:avLst/>
        </a:prstGeom>
        <a:solidFill>
          <a:schemeClr val="accent2">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Legislation, regulations</a:t>
          </a:r>
          <a:endParaRPr lang="en-GB" sz="1500" kern="1200" dirty="0">
            <a:solidFill>
              <a:schemeClr val="tx1"/>
            </a:solidFill>
          </a:endParaRPr>
        </a:p>
      </dsp:txBody>
      <dsp:txXfrm>
        <a:off x="2795028" y="5058691"/>
        <a:ext cx="903907" cy="903907"/>
      </dsp:txXfrm>
    </dsp:sp>
    <dsp:sp modelId="{BD65D278-4E6B-400C-A75F-5FFEB9C3399B}">
      <dsp:nvSpPr>
        <dsp:cNvPr id="0" name=""/>
        <dsp:cNvSpPr/>
      </dsp:nvSpPr>
      <dsp:spPr>
        <a:xfrm rot="9720000">
          <a:off x="2847323" y="3763966"/>
          <a:ext cx="1244916" cy="23994"/>
        </a:xfrm>
        <a:custGeom>
          <a:avLst/>
          <a:gdLst/>
          <a:ahLst/>
          <a:cxnLst/>
          <a:rect l="0" t="0" r="0" b="0"/>
          <a:pathLst>
            <a:path>
              <a:moveTo>
                <a:pt x="0" y="11997"/>
              </a:moveTo>
              <a:lnTo>
                <a:pt x="1244916"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rot="10800000">
        <a:off x="3438659" y="3744840"/>
        <a:ext cx="62245" cy="62245"/>
      </dsp:txXfrm>
    </dsp:sp>
    <dsp:sp modelId="{F3442D80-EA0E-4B55-9E77-4AE2F1873941}">
      <dsp:nvSpPr>
        <dsp:cNvPr id="0" name=""/>
        <dsp:cNvSpPr/>
      </dsp:nvSpPr>
      <dsp:spPr>
        <a:xfrm>
          <a:off x="1630753" y="3526665"/>
          <a:ext cx="1278317" cy="1278317"/>
        </a:xfrm>
        <a:prstGeom prst="ellipse">
          <a:avLst/>
        </a:prstGeom>
        <a:solidFill>
          <a:schemeClr val="accent2">
            <a:alpha val="90000"/>
            <a:hueOff val="0"/>
            <a:satOff val="0"/>
            <a:lumOff val="0"/>
            <a:alphaOff val="-31111"/>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Culture, public perception</a:t>
          </a:r>
          <a:endParaRPr lang="en-GB" sz="1500" kern="1200" dirty="0">
            <a:solidFill>
              <a:schemeClr val="tx1"/>
            </a:solidFill>
          </a:endParaRPr>
        </a:p>
      </dsp:txBody>
      <dsp:txXfrm>
        <a:off x="1817958" y="3713870"/>
        <a:ext cx="903907" cy="903907"/>
      </dsp:txXfrm>
    </dsp:sp>
    <dsp:sp modelId="{18F9EF98-E865-4EAE-8254-44765133B86D}">
      <dsp:nvSpPr>
        <dsp:cNvPr id="0" name=""/>
        <dsp:cNvSpPr/>
      </dsp:nvSpPr>
      <dsp:spPr>
        <a:xfrm rot="11880000">
          <a:off x="2904771" y="2890497"/>
          <a:ext cx="1186027" cy="23994"/>
        </a:xfrm>
        <a:custGeom>
          <a:avLst/>
          <a:gdLst/>
          <a:ahLst/>
          <a:cxnLst/>
          <a:rect l="0" t="0" r="0" b="0"/>
          <a:pathLst>
            <a:path>
              <a:moveTo>
                <a:pt x="0" y="11997"/>
              </a:moveTo>
              <a:lnTo>
                <a:pt x="1186027"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rot="10800000">
        <a:off x="3468134" y="2872844"/>
        <a:ext cx="59301" cy="59301"/>
      </dsp:txXfrm>
    </dsp:sp>
    <dsp:sp modelId="{1FBEE0D4-7CE5-40B4-85EB-0A66FB878EBA}">
      <dsp:nvSpPr>
        <dsp:cNvPr id="0" name=""/>
        <dsp:cNvSpPr/>
      </dsp:nvSpPr>
      <dsp:spPr>
        <a:xfrm>
          <a:off x="1564652" y="1864376"/>
          <a:ext cx="1410521" cy="1278317"/>
        </a:xfrm>
        <a:prstGeom prst="ellipse">
          <a:avLst/>
        </a:prstGeom>
        <a:solidFill>
          <a:schemeClr val="accent2">
            <a:alpha val="90000"/>
            <a:hueOff val="0"/>
            <a:satOff val="0"/>
            <a:lumOff val="0"/>
            <a:alphaOff val="-35556"/>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Identifying multiple benefits</a:t>
          </a:r>
          <a:endParaRPr lang="en-GB" sz="1500" kern="1200" dirty="0">
            <a:solidFill>
              <a:schemeClr val="tx1"/>
            </a:solidFill>
          </a:endParaRPr>
        </a:p>
      </dsp:txBody>
      <dsp:txXfrm>
        <a:off x="1771218" y="2051581"/>
        <a:ext cx="997389" cy="903907"/>
      </dsp:txXfrm>
    </dsp:sp>
    <dsp:sp modelId="{1B7ED5FD-8FFE-49AA-8D79-22840B93B8FB}">
      <dsp:nvSpPr>
        <dsp:cNvPr id="0" name=""/>
        <dsp:cNvSpPr/>
      </dsp:nvSpPr>
      <dsp:spPr>
        <a:xfrm rot="14040000">
          <a:off x="3342229" y="2214204"/>
          <a:ext cx="1360654" cy="23994"/>
        </a:xfrm>
        <a:custGeom>
          <a:avLst/>
          <a:gdLst/>
          <a:ahLst/>
          <a:cxnLst/>
          <a:rect l="0" t="0" r="0" b="0"/>
          <a:pathLst>
            <a:path>
              <a:moveTo>
                <a:pt x="0" y="11997"/>
              </a:moveTo>
              <a:lnTo>
                <a:pt x="1360654" y="11997"/>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n-GB" sz="1500" kern="1200" dirty="0">
            <a:solidFill>
              <a:schemeClr val="tx1"/>
            </a:solidFill>
          </a:endParaRPr>
        </a:p>
      </dsp:txBody>
      <dsp:txXfrm rot="10800000">
        <a:off x="3988540" y="2192184"/>
        <a:ext cx="68032" cy="68032"/>
      </dsp:txXfrm>
    </dsp:sp>
    <dsp:sp modelId="{D88948F1-2732-4636-9B73-00ADD985A371}">
      <dsp:nvSpPr>
        <dsp:cNvPr id="0" name=""/>
        <dsp:cNvSpPr/>
      </dsp:nvSpPr>
      <dsp:spPr>
        <a:xfrm>
          <a:off x="2607823" y="519555"/>
          <a:ext cx="1278317" cy="1278317"/>
        </a:xfrm>
        <a:prstGeom prst="ellipse">
          <a:avLst/>
        </a:prstGeom>
        <a:solidFill>
          <a:schemeClr val="accent2">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Competing priorities</a:t>
          </a:r>
          <a:endParaRPr lang="en-GB" sz="1500" kern="1200" dirty="0">
            <a:solidFill>
              <a:schemeClr val="tx1"/>
            </a:solidFill>
          </a:endParaRPr>
        </a:p>
      </dsp:txBody>
      <dsp:txXfrm>
        <a:off x="2795028" y="706760"/>
        <a:ext cx="903907" cy="903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54BB4-CAD9-4EBE-A822-1AD549A76FBD}">
      <dsp:nvSpPr>
        <dsp:cNvPr id="0" name=""/>
        <dsp:cNvSpPr/>
      </dsp:nvSpPr>
      <dsp:spPr>
        <a:xfrm rot="5400000">
          <a:off x="-263954" y="265193"/>
          <a:ext cx="1759695" cy="1231786"/>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1</a:t>
          </a:r>
          <a:endParaRPr lang="en-GB" sz="2000" kern="1200" dirty="0"/>
        </a:p>
      </dsp:txBody>
      <dsp:txXfrm rot="-5400000">
        <a:off x="1" y="617131"/>
        <a:ext cx="1231786" cy="527909"/>
      </dsp:txXfrm>
    </dsp:sp>
    <dsp:sp modelId="{C1D373CE-AF7E-4CD7-B5A2-D7E1087F836D}">
      <dsp:nvSpPr>
        <dsp:cNvPr id="0" name=""/>
        <dsp:cNvSpPr/>
      </dsp:nvSpPr>
      <dsp:spPr>
        <a:xfrm rot="5400000">
          <a:off x="3932424" y="-2699398"/>
          <a:ext cx="1143802" cy="6545077"/>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Promote multifunctional space and identify, quantify and monetise the multiple benefits</a:t>
          </a:r>
          <a:endParaRPr lang="en-GB" sz="2000" kern="1200" dirty="0"/>
        </a:p>
      </dsp:txBody>
      <dsp:txXfrm rot="-5400000">
        <a:off x="1231787" y="57075"/>
        <a:ext cx="6489241" cy="1032130"/>
      </dsp:txXfrm>
    </dsp:sp>
    <dsp:sp modelId="{1FF77A76-3C7D-42A3-8ADE-3EB0A1E07F1E}">
      <dsp:nvSpPr>
        <dsp:cNvPr id="0" name=""/>
        <dsp:cNvSpPr/>
      </dsp:nvSpPr>
      <dsp:spPr>
        <a:xfrm rot="5400000">
          <a:off x="-263954" y="1832378"/>
          <a:ext cx="1759695" cy="1231786"/>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2184316"/>
        <a:ext cx="1231786" cy="527909"/>
      </dsp:txXfrm>
    </dsp:sp>
    <dsp:sp modelId="{3A086780-C6EA-461A-8437-1C22122B7F40}">
      <dsp:nvSpPr>
        <dsp:cNvPr id="0" name=""/>
        <dsp:cNvSpPr/>
      </dsp:nvSpPr>
      <dsp:spPr>
        <a:xfrm rot="5400000">
          <a:off x="3932424" y="-1132213"/>
          <a:ext cx="1143802" cy="6545077"/>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Improve education and communication, raise awareness, community engagement</a:t>
          </a:r>
          <a:endParaRPr lang="en-GB" sz="2000" kern="1200" dirty="0"/>
        </a:p>
      </dsp:txBody>
      <dsp:txXfrm rot="-5400000">
        <a:off x="1231787" y="1624260"/>
        <a:ext cx="6489241" cy="1032130"/>
      </dsp:txXfrm>
    </dsp:sp>
    <dsp:sp modelId="{4BC79AA0-8DE3-4860-B6DB-777965625927}">
      <dsp:nvSpPr>
        <dsp:cNvPr id="0" name=""/>
        <dsp:cNvSpPr/>
      </dsp:nvSpPr>
      <dsp:spPr>
        <a:xfrm rot="5400000">
          <a:off x="-263954" y="3399564"/>
          <a:ext cx="1759695" cy="1231786"/>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3751502"/>
        <a:ext cx="1231786" cy="527909"/>
      </dsp:txXfrm>
    </dsp:sp>
    <dsp:sp modelId="{3956B990-1026-48D2-8CC5-A894B7D0BC5B}">
      <dsp:nvSpPr>
        <dsp:cNvPr id="0" name=""/>
        <dsp:cNvSpPr/>
      </dsp:nvSpPr>
      <dsp:spPr>
        <a:xfrm rot="5400000">
          <a:off x="3932424" y="434972"/>
          <a:ext cx="1143802" cy="6545077"/>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Partnership working from the project outset</a:t>
          </a:r>
          <a:endParaRPr lang="en-GB" sz="2000" kern="1200" dirty="0"/>
        </a:p>
      </dsp:txBody>
      <dsp:txXfrm rot="-5400000">
        <a:off x="1231787" y="3191445"/>
        <a:ext cx="6489241" cy="1032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54BB4-CAD9-4EBE-A822-1AD549A76FBD}">
      <dsp:nvSpPr>
        <dsp:cNvPr id="0" name=""/>
        <dsp:cNvSpPr/>
      </dsp:nvSpPr>
      <dsp:spPr>
        <a:xfrm rot="5400000">
          <a:off x="-263954" y="265193"/>
          <a:ext cx="1759695" cy="1231786"/>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1</a:t>
          </a:r>
          <a:endParaRPr lang="en-GB" sz="2000" kern="1200" dirty="0"/>
        </a:p>
      </dsp:txBody>
      <dsp:txXfrm rot="-5400000">
        <a:off x="1" y="617131"/>
        <a:ext cx="1231786" cy="527909"/>
      </dsp:txXfrm>
    </dsp:sp>
    <dsp:sp modelId="{C1D373CE-AF7E-4CD7-B5A2-D7E1087F836D}">
      <dsp:nvSpPr>
        <dsp:cNvPr id="0" name=""/>
        <dsp:cNvSpPr/>
      </dsp:nvSpPr>
      <dsp:spPr>
        <a:xfrm rot="5400000">
          <a:off x="3932424" y="-2699398"/>
          <a:ext cx="1143802" cy="6545077"/>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Promote multifunctional space and identify, quantify and monetise the multiple benefits</a:t>
          </a:r>
          <a:endParaRPr lang="en-GB" sz="2000" kern="1200" dirty="0"/>
        </a:p>
      </dsp:txBody>
      <dsp:txXfrm rot="-5400000">
        <a:off x="1231787" y="57075"/>
        <a:ext cx="6489241" cy="1032130"/>
      </dsp:txXfrm>
    </dsp:sp>
    <dsp:sp modelId="{1FF77A76-3C7D-42A3-8ADE-3EB0A1E07F1E}">
      <dsp:nvSpPr>
        <dsp:cNvPr id="0" name=""/>
        <dsp:cNvSpPr/>
      </dsp:nvSpPr>
      <dsp:spPr>
        <a:xfrm rot="5400000">
          <a:off x="-263954" y="1832378"/>
          <a:ext cx="1759695" cy="1231786"/>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2184316"/>
        <a:ext cx="1231786" cy="527909"/>
      </dsp:txXfrm>
    </dsp:sp>
    <dsp:sp modelId="{3A086780-C6EA-461A-8437-1C22122B7F40}">
      <dsp:nvSpPr>
        <dsp:cNvPr id="0" name=""/>
        <dsp:cNvSpPr/>
      </dsp:nvSpPr>
      <dsp:spPr>
        <a:xfrm rot="5400000">
          <a:off x="3932424" y="-1132213"/>
          <a:ext cx="1143802" cy="6545077"/>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Improve education and communication, raise awareness, community engagement</a:t>
          </a:r>
          <a:endParaRPr lang="en-GB" sz="2000" kern="1200" dirty="0"/>
        </a:p>
      </dsp:txBody>
      <dsp:txXfrm rot="-5400000">
        <a:off x="1231787" y="1624260"/>
        <a:ext cx="6489241" cy="1032130"/>
      </dsp:txXfrm>
    </dsp:sp>
    <dsp:sp modelId="{4BC79AA0-8DE3-4860-B6DB-777965625927}">
      <dsp:nvSpPr>
        <dsp:cNvPr id="0" name=""/>
        <dsp:cNvSpPr/>
      </dsp:nvSpPr>
      <dsp:spPr>
        <a:xfrm rot="5400000">
          <a:off x="-263954" y="3399564"/>
          <a:ext cx="1759695" cy="1231786"/>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3751502"/>
        <a:ext cx="1231786" cy="527909"/>
      </dsp:txXfrm>
    </dsp:sp>
    <dsp:sp modelId="{3956B990-1026-48D2-8CC5-A894B7D0BC5B}">
      <dsp:nvSpPr>
        <dsp:cNvPr id="0" name=""/>
        <dsp:cNvSpPr/>
      </dsp:nvSpPr>
      <dsp:spPr>
        <a:xfrm rot="5400000">
          <a:off x="3932424" y="434972"/>
          <a:ext cx="1143802" cy="6545077"/>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Partnership working from the project outset</a:t>
          </a:r>
          <a:endParaRPr lang="en-GB" sz="2000" kern="1200" dirty="0"/>
        </a:p>
      </dsp:txBody>
      <dsp:txXfrm rot="-5400000">
        <a:off x="1231787" y="3191445"/>
        <a:ext cx="6489241" cy="1032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54BB4-CAD9-4EBE-A822-1AD549A76FBD}">
      <dsp:nvSpPr>
        <dsp:cNvPr id="0" name=""/>
        <dsp:cNvSpPr/>
      </dsp:nvSpPr>
      <dsp:spPr>
        <a:xfrm rot="5400000">
          <a:off x="-263954" y="265193"/>
          <a:ext cx="1759695" cy="1231786"/>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1</a:t>
          </a:r>
          <a:endParaRPr lang="en-GB" sz="2000" kern="1200" dirty="0"/>
        </a:p>
      </dsp:txBody>
      <dsp:txXfrm rot="-5400000">
        <a:off x="1" y="617131"/>
        <a:ext cx="1231786" cy="527909"/>
      </dsp:txXfrm>
    </dsp:sp>
    <dsp:sp modelId="{C1D373CE-AF7E-4CD7-B5A2-D7E1087F836D}">
      <dsp:nvSpPr>
        <dsp:cNvPr id="0" name=""/>
        <dsp:cNvSpPr/>
      </dsp:nvSpPr>
      <dsp:spPr>
        <a:xfrm rot="5400000">
          <a:off x="3932424" y="-2699398"/>
          <a:ext cx="1143802" cy="6545077"/>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Promote multifunctional space and identify, quantify and monetise the multiple benefits</a:t>
          </a:r>
          <a:endParaRPr lang="en-GB" sz="2000" kern="1200" dirty="0"/>
        </a:p>
      </dsp:txBody>
      <dsp:txXfrm rot="-5400000">
        <a:off x="1231787" y="57075"/>
        <a:ext cx="6489241" cy="1032130"/>
      </dsp:txXfrm>
    </dsp:sp>
    <dsp:sp modelId="{1FF77A76-3C7D-42A3-8ADE-3EB0A1E07F1E}">
      <dsp:nvSpPr>
        <dsp:cNvPr id="0" name=""/>
        <dsp:cNvSpPr/>
      </dsp:nvSpPr>
      <dsp:spPr>
        <a:xfrm rot="5400000">
          <a:off x="-263954" y="1832378"/>
          <a:ext cx="1759695" cy="1231786"/>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2184316"/>
        <a:ext cx="1231786" cy="527909"/>
      </dsp:txXfrm>
    </dsp:sp>
    <dsp:sp modelId="{3A086780-C6EA-461A-8437-1C22122B7F40}">
      <dsp:nvSpPr>
        <dsp:cNvPr id="0" name=""/>
        <dsp:cNvSpPr/>
      </dsp:nvSpPr>
      <dsp:spPr>
        <a:xfrm rot="5400000">
          <a:off x="3932424" y="-1132213"/>
          <a:ext cx="1143802" cy="6545077"/>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Improve education and communication, raise awareness, community engagement</a:t>
          </a:r>
          <a:endParaRPr lang="en-GB" sz="2000" kern="1200" dirty="0"/>
        </a:p>
      </dsp:txBody>
      <dsp:txXfrm rot="-5400000">
        <a:off x="1231787" y="1624260"/>
        <a:ext cx="6489241" cy="1032130"/>
      </dsp:txXfrm>
    </dsp:sp>
    <dsp:sp modelId="{4BC79AA0-8DE3-4860-B6DB-777965625927}">
      <dsp:nvSpPr>
        <dsp:cNvPr id="0" name=""/>
        <dsp:cNvSpPr/>
      </dsp:nvSpPr>
      <dsp:spPr>
        <a:xfrm rot="5400000">
          <a:off x="-263954" y="3399564"/>
          <a:ext cx="1759695" cy="1231786"/>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2</a:t>
          </a:r>
          <a:endParaRPr lang="en-GB" sz="2000" kern="1200" dirty="0"/>
        </a:p>
      </dsp:txBody>
      <dsp:txXfrm rot="-5400000">
        <a:off x="1" y="3751502"/>
        <a:ext cx="1231786" cy="527909"/>
      </dsp:txXfrm>
    </dsp:sp>
    <dsp:sp modelId="{3956B990-1026-48D2-8CC5-A894B7D0BC5B}">
      <dsp:nvSpPr>
        <dsp:cNvPr id="0" name=""/>
        <dsp:cNvSpPr/>
      </dsp:nvSpPr>
      <dsp:spPr>
        <a:xfrm rot="5400000">
          <a:off x="3932424" y="434972"/>
          <a:ext cx="1143802" cy="6545077"/>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Partnership working from the project outset</a:t>
          </a:r>
          <a:endParaRPr lang="en-GB" sz="2000" kern="1200" dirty="0"/>
        </a:p>
      </dsp:txBody>
      <dsp:txXfrm rot="-5400000">
        <a:off x="1231787" y="3191445"/>
        <a:ext cx="6489241" cy="103213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6D555-9295-401D-B414-53D0FF7011D2}" type="datetimeFigureOut">
              <a:rPr lang="en-GB" smtClean="0"/>
              <a:t>08/12/2016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C8768-2102-4FBD-A6EE-7AF29892A9F0}" type="slidenum">
              <a:rPr lang="en-GB" smtClean="0"/>
              <a:t>‹#›</a:t>
            </a:fld>
            <a:endParaRPr lang="en-GB" dirty="0"/>
          </a:p>
        </p:txBody>
      </p:sp>
    </p:spTree>
    <p:extLst>
      <p:ext uri="{BB962C8B-B14F-4D97-AF65-F5344CB8AC3E}">
        <p14:creationId xmlns:p14="http://schemas.microsoft.com/office/powerpoint/2010/main" val="422474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mn-lt"/>
            </a:endParaRPr>
          </a:p>
        </p:txBody>
      </p:sp>
      <p:sp>
        <p:nvSpPr>
          <p:cNvPr id="4" name="Slide Number Placeholder 3"/>
          <p:cNvSpPr>
            <a:spLocks noGrp="1"/>
          </p:cNvSpPr>
          <p:nvPr>
            <p:ph type="sldNum" sz="quarter" idx="10"/>
          </p:nvPr>
        </p:nvSpPr>
        <p:spPr/>
        <p:txBody>
          <a:bodyPr/>
          <a:lstStyle/>
          <a:p>
            <a:fld id="{9D5C8768-2102-4FBD-A6EE-7AF29892A9F0}"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6392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5C8768-2102-4FBD-A6EE-7AF29892A9F0}" type="slidenum">
              <a:rPr lang="en-GB" smtClean="0"/>
              <a:t>10</a:t>
            </a:fld>
            <a:endParaRPr lang="en-GB" dirty="0"/>
          </a:p>
        </p:txBody>
      </p:sp>
    </p:spTree>
    <p:extLst>
      <p:ext uri="{BB962C8B-B14F-4D97-AF65-F5344CB8AC3E}">
        <p14:creationId xmlns:p14="http://schemas.microsoft.com/office/powerpoint/2010/main" val="328650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9D5C8768-2102-4FBD-A6EE-7AF29892A9F0}" type="slidenum">
              <a:rPr lang="en-GB" smtClean="0"/>
              <a:t>11</a:t>
            </a:fld>
            <a:endParaRPr lang="en-GB" dirty="0"/>
          </a:p>
        </p:txBody>
      </p:sp>
    </p:spTree>
    <p:extLst>
      <p:ext uri="{BB962C8B-B14F-4D97-AF65-F5344CB8AC3E}">
        <p14:creationId xmlns:p14="http://schemas.microsoft.com/office/powerpoint/2010/main" val="275353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9D5C8768-2102-4FBD-A6EE-7AF29892A9F0}" type="slidenum">
              <a:rPr lang="en-GB" smtClean="0"/>
              <a:t>12</a:t>
            </a:fld>
            <a:endParaRPr lang="en-GB" dirty="0"/>
          </a:p>
        </p:txBody>
      </p:sp>
    </p:spTree>
    <p:extLst>
      <p:ext uri="{BB962C8B-B14F-4D97-AF65-F5344CB8AC3E}">
        <p14:creationId xmlns:p14="http://schemas.microsoft.com/office/powerpoint/2010/main" val="759188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9D5C8768-2102-4FBD-A6EE-7AF29892A9F0}" type="slidenum">
              <a:rPr lang="en-GB" smtClean="0"/>
              <a:t>13</a:t>
            </a:fld>
            <a:endParaRPr lang="en-GB" dirty="0"/>
          </a:p>
        </p:txBody>
      </p:sp>
    </p:spTree>
    <p:extLst>
      <p:ext uri="{BB962C8B-B14F-4D97-AF65-F5344CB8AC3E}">
        <p14:creationId xmlns:p14="http://schemas.microsoft.com/office/powerpoint/2010/main" val="106598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smtClean="0"/>
          </a:p>
        </p:txBody>
      </p:sp>
      <p:sp>
        <p:nvSpPr>
          <p:cNvPr id="4" name="Slide Number Placeholder 3"/>
          <p:cNvSpPr>
            <a:spLocks noGrp="1"/>
          </p:cNvSpPr>
          <p:nvPr>
            <p:ph type="sldNum" sz="quarter" idx="10"/>
          </p:nvPr>
        </p:nvSpPr>
        <p:spPr/>
        <p:txBody>
          <a:bodyPr/>
          <a:lstStyle/>
          <a:p>
            <a:fld id="{9D5C8768-2102-4FBD-A6EE-7AF29892A9F0}" type="slidenum">
              <a:rPr lang="en-GB" smtClean="0"/>
              <a:t>14</a:t>
            </a:fld>
            <a:endParaRPr lang="en-GB" dirty="0"/>
          </a:p>
        </p:txBody>
      </p:sp>
    </p:spTree>
    <p:extLst>
      <p:ext uri="{BB962C8B-B14F-4D97-AF65-F5344CB8AC3E}">
        <p14:creationId xmlns:p14="http://schemas.microsoft.com/office/powerpoint/2010/main" val="204840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0" dirty="0" smtClean="0"/>
          </a:p>
        </p:txBody>
      </p:sp>
      <p:sp>
        <p:nvSpPr>
          <p:cNvPr id="4" name="Slide Number Placeholder 3"/>
          <p:cNvSpPr>
            <a:spLocks noGrp="1"/>
          </p:cNvSpPr>
          <p:nvPr>
            <p:ph type="sldNum" sz="quarter" idx="10"/>
          </p:nvPr>
        </p:nvSpPr>
        <p:spPr/>
        <p:txBody>
          <a:bodyPr/>
          <a:lstStyle/>
          <a:p>
            <a:fld id="{9D5C8768-2102-4FBD-A6EE-7AF29892A9F0}" type="slidenum">
              <a:rPr lang="en-GB" smtClean="0"/>
              <a:t>15</a:t>
            </a:fld>
            <a:endParaRPr lang="en-GB" dirty="0"/>
          </a:p>
        </p:txBody>
      </p:sp>
    </p:spTree>
    <p:extLst>
      <p:ext uri="{BB962C8B-B14F-4D97-AF65-F5344CB8AC3E}">
        <p14:creationId xmlns:p14="http://schemas.microsoft.com/office/powerpoint/2010/main" val="2700981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5C8768-2102-4FBD-A6EE-7AF29892A9F0}" type="slidenum">
              <a:rPr lang="en-GB" smtClean="0"/>
              <a:t>16</a:t>
            </a:fld>
            <a:endParaRPr lang="en-GB" dirty="0"/>
          </a:p>
        </p:txBody>
      </p:sp>
    </p:spTree>
    <p:extLst>
      <p:ext uri="{BB962C8B-B14F-4D97-AF65-F5344CB8AC3E}">
        <p14:creationId xmlns:p14="http://schemas.microsoft.com/office/powerpoint/2010/main" val="277219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17</a:t>
            </a:fld>
            <a:endParaRPr lang="en-GB" dirty="0"/>
          </a:p>
        </p:txBody>
      </p:sp>
    </p:spTree>
    <p:extLst>
      <p:ext uri="{BB962C8B-B14F-4D97-AF65-F5344CB8AC3E}">
        <p14:creationId xmlns:p14="http://schemas.microsoft.com/office/powerpoint/2010/main" val="255826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18</a:t>
            </a:fld>
            <a:endParaRPr lang="en-GB" dirty="0"/>
          </a:p>
        </p:txBody>
      </p:sp>
    </p:spTree>
    <p:extLst>
      <p:ext uri="{BB962C8B-B14F-4D97-AF65-F5344CB8AC3E}">
        <p14:creationId xmlns:p14="http://schemas.microsoft.com/office/powerpoint/2010/main" val="321848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19</a:t>
            </a:fld>
            <a:endParaRPr lang="en-GB" dirty="0"/>
          </a:p>
        </p:txBody>
      </p:sp>
    </p:spTree>
    <p:extLst>
      <p:ext uri="{BB962C8B-B14F-4D97-AF65-F5344CB8AC3E}">
        <p14:creationId xmlns:p14="http://schemas.microsoft.com/office/powerpoint/2010/main" val="352717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2</a:t>
            </a:fld>
            <a:endParaRPr lang="en-GB" dirty="0"/>
          </a:p>
        </p:txBody>
      </p:sp>
    </p:spTree>
    <p:extLst>
      <p:ext uri="{BB962C8B-B14F-4D97-AF65-F5344CB8AC3E}">
        <p14:creationId xmlns:p14="http://schemas.microsoft.com/office/powerpoint/2010/main" val="238560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20</a:t>
            </a:fld>
            <a:endParaRPr lang="en-GB" dirty="0"/>
          </a:p>
        </p:txBody>
      </p:sp>
    </p:spTree>
    <p:extLst>
      <p:ext uri="{BB962C8B-B14F-4D97-AF65-F5344CB8AC3E}">
        <p14:creationId xmlns:p14="http://schemas.microsoft.com/office/powerpoint/2010/main" val="281228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21</a:t>
            </a:fld>
            <a:endParaRPr lang="en-GB" dirty="0"/>
          </a:p>
        </p:txBody>
      </p:sp>
    </p:spTree>
    <p:extLst>
      <p:ext uri="{BB962C8B-B14F-4D97-AF65-F5344CB8AC3E}">
        <p14:creationId xmlns:p14="http://schemas.microsoft.com/office/powerpoint/2010/main" val="425399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22</a:t>
            </a:fld>
            <a:endParaRPr lang="en-GB" dirty="0"/>
          </a:p>
        </p:txBody>
      </p:sp>
    </p:spTree>
    <p:extLst>
      <p:ext uri="{BB962C8B-B14F-4D97-AF65-F5344CB8AC3E}">
        <p14:creationId xmlns:p14="http://schemas.microsoft.com/office/powerpoint/2010/main" val="365401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23</a:t>
            </a:fld>
            <a:endParaRPr lang="en-GB" dirty="0"/>
          </a:p>
        </p:txBody>
      </p:sp>
    </p:spTree>
    <p:extLst>
      <p:ext uri="{BB962C8B-B14F-4D97-AF65-F5344CB8AC3E}">
        <p14:creationId xmlns:p14="http://schemas.microsoft.com/office/powerpoint/2010/main" val="2106659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11661-0CE0-42F1-B5D7-123365516025}" type="slidenum">
              <a:rPr lang="en-GB" smtClean="0"/>
              <a:t>24</a:t>
            </a:fld>
            <a:endParaRPr lang="en-GB" dirty="0"/>
          </a:p>
        </p:txBody>
      </p:sp>
    </p:spTree>
    <p:extLst>
      <p:ext uri="{BB962C8B-B14F-4D97-AF65-F5344CB8AC3E}">
        <p14:creationId xmlns:p14="http://schemas.microsoft.com/office/powerpoint/2010/main" val="173962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25</a:t>
            </a:fld>
            <a:endParaRPr lang="en-GB" dirty="0"/>
          </a:p>
        </p:txBody>
      </p:sp>
    </p:spTree>
    <p:extLst>
      <p:ext uri="{BB962C8B-B14F-4D97-AF65-F5344CB8AC3E}">
        <p14:creationId xmlns:p14="http://schemas.microsoft.com/office/powerpoint/2010/main" val="1828242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0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3130B89-681E-4D15-AAD2-C5F8E4B026A6}" type="slidenum">
              <a:rPr lang="en-GB" smtClean="0"/>
              <a:pPr>
                <a:defRPr/>
              </a:pPr>
              <a:t>26</a:t>
            </a:fld>
            <a:endParaRPr lang="en-GB" dirty="0"/>
          </a:p>
        </p:txBody>
      </p:sp>
    </p:spTree>
    <p:extLst>
      <p:ext uri="{BB962C8B-B14F-4D97-AF65-F5344CB8AC3E}">
        <p14:creationId xmlns:p14="http://schemas.microsoft.com/office/powerpoint/2010/main" val="38864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0"/>
              </a:spcAft>
              <a:buFont typeface="+mj-lt"/>
              <a:buNone/>
            </a:pPr>
            <a:endParaRPr lang="en-GB" sz="1000" dirty="0" smtClean="0">
              <a:latin typeface="+mn-lt"/>
              <a:ea typeface="Calibri"/>
              <a:cs typeface="Times New Roman"/>
            </a:endParaRPr>
          </a:p>
        </p:txBody>
      </p:sp>
      <p:sp>
        <p:nvSpPr>
          <p:cNvPr id="4" name="Slide Number Placeholder 3"/>
          <p:cNvSpPr>
            <a:spLocks noGrp="1"/>
          </p:cNvSpPr>
          <p:nvPr>
            <p:ph type="sldNum" sz="quarter" idx="10"/>
          </p:nvPr>
        </p:nvSpPr>
        <p:spPr/>
        <p:txBody>
          <a:bodyPr/>
          <a:lstStyle/>
          <a:p>
            <a:fld id="{AEB11661-0CE0-42F1-B5D7-123365516025}" type="slidenum">
              <a:rPr lang="en-GB" smtClean="0"/>
              <a:pPr/>
              <a:t>27</a:t>
            </a:fld>
            <a:endParaRPr lang="en-GB"/>
          </a:p>
        </p:txBody>
      </p:sp>
    </p:spTree>
    <p:extLst>
      <p:ext uri="{BB962C8B-B14F-4D97-AF65-F5344CB8AC3E}">
        <p14:creationId xmlns:p14="http://schemas.microsoft.com/office/powerpoint/2010/main" val="151686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prstClr val="black"/>
              </a:solidFill>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EB11661-0CE0-42F1-B5D7-123365516025}" type="slidenum">
              <a:rPr lang="en-GB" smtClean="0"/>
              <a:pPr/>
              <a:t>28</a:t>
            </a:fld>
            <a:endParaRPr lang="en-GB" dirty="0"/>
          </a:p>
        </p:txBody>
      </p:sp>
    </p:spTree>
    <p:extLst>
      <p:ext uri="{BB962C8B-B14F-4D97-AF65-F5344CB8AC3E}">
        <p14:creationId xmlns:p14="http://schemas.microsoft.com/office/powerpoint/2010/main" val="1813058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5C8768-2102-4FBD-A6EE-7AF29892A9F0}" type="slidenum">
              <a:rPr lang="en-GB" smtClean="0"/>
              <a:t>29</a:t>
            </a:fld>
            <a:endParaRPr lang="en-GB" dirty="0"/>
          </a:p>
        </p:txBody>
      </p:sp>
    </p:spTree>
    <p:extLst>
      <p:ext uri="{BB962C8B-B14F-4D97-AF65-F5344CB8AC3E}">
        <p14:creationId xmlns:p14="http://schemas.microsoft.com/office/powerpoint/2010/main" val="233417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3</a:t>
            </a:fld>
            <a:endParaRPr lang="en-GB" dirty="0"/>
          </a:p>
        </p:txBody>
      </p:sp>
    </p:spTree>
    <p:extLst>
      <p:ext uri="{BB962C8B-B14F-4D97-AF65-F5344CB8AC3E}">
        <p14:creationId xmlns:p14="http://schemas.microsoft.com/office/powerpoint/2010/main" val="3070534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5C8768-2102-4FBD-A6EE-7AF29892A9F0}" type="slidenum">
              <a:rPr lang="en-GB" smtClean="0"/>
              <a:t>30</a:t>
            </a:fld>
            <a:endParaRPr lang="en-GB" dirty="0"/>
          </a:p>
        </p:txBody>
      </p:sp>
    </p:spTree>
    <p:extLst>
      <p:ext uri="{BB962C8B-B14F-4D97-AF65-F5344CB8AC3E}">
        <p14:creationId xmlns:p14="http://schemas.microsoft.com/office/powerpoint/2010/main" val="414097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31</a:t>
            </a:fld>
            <a:endParaRPr lang="en-GB" dirty="0"/>
          </a:p>
        </p:txBody>
      </p:sp>
    </p:spTree>
    <p:extLst>
      <p:ext uri="{BB962C8B-B14F-4D97-AF65-F5344CB8AC3E}">
        <p14:creationId xmlns:p14="http://schemas.microsoft.com/office/powerpoint/2010/main" val="323424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0"/>
              </a:spcAft>
              <a:buFont typeface="+mj-lt"/>
              <a:buNone/>
            </a:pPr>
            <a:endParaRPr lang="en-GB" sz="1000" dirty="0">
              <a:latin typeface="+mn-lt"/>
            </a:endParaRPr>
          </a:p>
        </p:txBody>
      </p:sp>
      <p:sp>
        <p:nvSpPr>
          <p:cNvPr id="4" name="Slide Number Placeholder 3"/>
          <p:cNvSpPr>
            <a:spLocks noGrp="1"/>
          </p:cNvSpPr>
          <p:nvPr>
            <p:ph type="sldNum" sz="quarter" idx="10"/>
          </p:nvPr>
        </p:nvSpPr>
        <p:spPr/>
        <p:txBody>
          <a:bodyPr/>
          <a:lstStyle/>
          <a:p>
            <a:fld id="{9D5C8768-2102-4FBD-A6EE-7AF29892A9F0}" type="slidenum">
              <a:rPr lang="en-GB" smtClean="0"/>
              <a:t>4</a:t>
            </a:fld>
            <a:endParaRPr lang="en-GB" dirty="0"/>
          </a:p>
        </p:txBody>
      </p:sp>
    </p:spTree>
    <p:extLst>
      <p:ext uri="{BB962C8B-B14F-4D97-AF65-F5344CB8AC3E}">
        <p14:creationId xmlns:p14="http://schemas.microsoft.com/office/powerpoint/2010/main" val="236690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9D5C8768-2102-4FBD-A6EE-7AF29892A9F0}" type="slidenum">
              <a:rPr lang="en-GB" smtClean="0"/>
              <a:t>5</a:t>
            </a:fld>
            <a:endParaRPr lang="en-GB" dirty="0"/>
          </a:p>
        </p:txBody>
      </p:sp>
    </p:spTree>
    <p:extLst>
      <p:ext uri="{BB962C8B-B14F-4D97-AF65-F5344CB8AC3E}">
        <p14:creationId xmlns:p14="http://schemas.microsoft.com/office/powerpoint/2010/main" val="162722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B11661-0CE0-42F1-B5D7-123365516025}" type="slidenum">
              <a:rPr lang="en-GB" smtClean="0"/>
              <a:t>6</a:t>
            </a:fld>
            <a:endParaRPr lang="en-GB"/>
          </a:p>
        </p:txBody>
      </p:sp>
    </p:spTree>
    <p:extLst>
      <p:ext uri="{BB962C8B-B14F-4D97-AF65-F5344CB8AC3E}">
        <p14:creationId xmlns:p14="http://schemas.microsoft.com/office/powerpoint/2010/main" val="672980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mn-lt"/>
            </a:endParaRPr>
          </a:p>
        </p:txBody>
      </p:sp>
      <p:sp>
        <p:nvSpPr>
          <p:cNvPr id="4" name="Slide Number Placeholder 3"/>
          <p:cNvSpPr>
            <a:spLocks noGrp="1"/>
          </p:cNvSpPr>
          <p:nvPr>
            <p:ph type="sldNum" sz="quarter" idx="10"/>
          </p:nvPr>
        </p:nvSpPr>
        <p:spPr/>
        <p:txBody>
          <a:bodyPr/>
          <a:lstStyle/>
          <a:p>
            <a:fld id="{9D5C8768-2102-4FBD-A6EE-7AF29892A9F0}" type="slidenum">
              <a:rPr lang="en-GB" smtClean="0"/>
              <a:t>7</a:t>
            </a:fld>
            <a:endParaRPr lang="en-GB" dirty="0"/>
          </a:p>
        </p:txBody>
      </p:sp>
    </p:spTree>
    <p:extLst>
      <p:ext uri="{BB962C8B-B14F-4D97-AF65-F5344CB8AC3E}">
        <p14:creationId xmlns:p14="http://schemas.microsoft.com/office/powerpoint/2010/main" val="134934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8</a:t>
            </a:fld>
            <a:endParaRPr lang="en-GB" dirty="0"/>
          </a:p>
        </p:txBody>
      </p:sp>
    </p:spTree>
    <p:extLst>
      <p:ext uri="{BB962C8B-B14F-4D97-AF65-F5344CB8AC3E}">
        <p14:creationId xmlns:p14="http://schemas.microsoft.com/office/powerpoint/2010/main" val="333373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smtClean="0"/>
          </a:p>
        </p:txBody>
      </p:sp>
      <p:sp>
        <p:nvSpPr>
          <p:cNvPr id="4" name="Slide Number Placeholder 3"/>
          <p:cNvSpPr>
            <a:spLocks noGrp="1"/>
          </p:cNvSpPr>
          <p:nvPr>
            <p:ph type="sldNum" sz="quarter" idx="10"/>
          </p:nvPr>
        </p:nvSpPr>
        <p:spPr/>
        <p:txBody>
          <a:bodyPr/>
          <a:lstStyle/>
          <a:p>
            <a:fld id="{9D5C8768-2102-4FBD-A6EE-7AF29892A9F0}" type="slidenum">
              <a:rPr lang="en-GB" smtClean="0"/>
              <a:t>9</a:t>
            </a:fld>
            <a:endParaRPr lang="en-GB" dirty="0"/>
          </a:p>
        </p:txBody>
      </p:sp>
    </p:spTree>
    <p:extLst>
      <p:ext uri="{BB962C8B-B14F-4D97-AF65-F5344CB8AC3E}">
        <p14:creationId xmlns:p14="http://schemas.microsoft.com/office/powerpoint/2010/main" val="126861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82324B2-E12B-4960-80E0-AD66F631646E}" type="slidenum">
              <a:rPr lang="en-GB" smtClean="0"/>
              <a:t>‹#›</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2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147112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138275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59255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82324B2-E12B-4960-80E0-AD66F631646E}" type="slidenum">
              <a:rPr lang="en-GB" smtClean="0"/>
              <a:t>‹#›</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3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416477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206487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891279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254862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2E55D4B-9F69-46B7-8719-253914175627}" type="datetimeFigureOut">
              <a:rPr lang="en-GB" smtClean="0"/>
              <a:t>08/12/2016</a:t>
            </a:fld>
            <a:endParaRPr lang="en-GB"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82324B2-E12B-4960-80E0-AD66F631646E}" type="slidenum">
              <a:rPr lang="en-GB" smtClean="0"/>
              <a:t>‹#›</a:t>
            </a:fld>
            <a:endParaRPr lang="en-GB" dirty="0"/>
          </a:p>
        </p:txBody>
      </p:sp>
    </p:spTree>
    <p:extLst>
      <p:ext uri="{BB962C8B-B14F-4D97-AF65-F5344CB8AC3E}">
        <p14:creationId xmlns:p14="http://schemas.microsoft.com/office/powerpoint/2010/main" val="13257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55D4B-9F69-46B7-8719-253914175627}" type="datetimeFigureOut">
              <a:rPr lang="en-GB" smtClean="0"/>
              <a:t>08/12/2016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82324B2-E12B-4960-80E0-AD66F631646E}" type="slidenum">
              <a:rPr lang="en-GB" smtClean="0"/>
              <a:t>‹#›</a:t>
            </a:fld>
            <a:endParaRPr lang="en-GB" dirty="0"/>
          </a:p>
        </p:txBody>
      </p:sp>
    </p:spTree>
    <p:extLst>
      <p:ext uri="{BB962C8B-B14F-4D97-AF65-F5344CB8AC3E}">
        <p14:creationId xmlns:p14="http://schemas.microsoft.com/office/powerpoint/2010/main" val="327432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22E55D4B-9F69-46B7-8719-253914175627}" type="datetimeFigureOut">
              <a:rPr lang="en-GB" smtClean="0"/>
              <a:t>08/12/2016</a:t>
            </a:fld>
            <a:endParaRPr lang="en-GB"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82324B2-E12B-4960-80E0-AD66F631646E}" type="slidenum">
              <a:rPr lang="en-GB" smtClean="0"/>
              <a:t>‹#›</a:t>
            </a:fld>
            <a:endParaRPr lang="en-GB"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598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onlinelibrary.wiley.com/doi/10.1111/jfr3.12218/abstrac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onlinelibrary.wiley.com/doi/10.1111/jfr3.12225/abstract"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chroniclelive.co.uk/news/north-east-news/newcastle-helps-lead-way-blue-1091431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224"/>
            <a:ext cx="9144000" cy="3716486"/>
          </a:xfrm>
          <a:prstGeom prst="rect">
            <a:avLst/>
          </a:prstGeom>
        </p:spPr>
      </p:pic>
      <p:sp>
        <p:nvSpPr>
          <p:cNvPr id="13" name="Rectangle 12"/>
          <p:cNvSpPr/>
          <p:nvPr/>
        </p:nvSpPr>
        <p:spPr>
          <a:xfrm>
            <a:off x="0" y="-1"/>
            <a:ext cx="9144000" cy="650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9" name="Group 18"/>
          <p:cNvGrpSpPr/>
          <p:nvPr/>
        </p:nvGrpSpPr>
        <p:grpSpPr>
          <a:xfrm>
            <a:off x="66882" y="43751"/>
            <a:ext cx="8965693" cy="524136"/>
            <a:chOff x="66882" y="43751"/>
            <a:chExt cx="8965693" cy="524136"/>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82" y="71012"/>
              <a:ext cx="775509" cy="460067"/>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459" t="18966" r="5019" b="20200"/>
            <a:stretch/>
          </p:blipFill>
          <p:spPr>
            <a:xfrm>
              <a:off x="1042928" y="117638"/>
              <a:ext cx="1396240" cy="3779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705" y="148303"/>
              <a:ext cx="1440131" cy="3054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0373" y="91181"/>
              <a:ext cx="979721" cy="41563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0631" y="43751"/>
              <a:ext cx="620307" cy="52413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1475" y="97999"/>
              <a:ext cx="1296799" cy="41564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811" y="168673"/>
              <a:ext cx="1253764" cy="313441"/>
            </a:xfrm>
            <a:prstGeom prst="rect">
              <a:avLst/>
            </a:prstGeom>
          </p:spPr>
        </p:pic>
      </p:grpSp>
      <p:sp>
        <p:nvSpPr>
          <p:cNvPr id="4" name="Rectangle 3"/>
          <p:cNvSpPr/>
          <p:nvPr/>
        </p:nvSpPr>
        <p:spPr>
          <a:xfrm>
            <a:off x="611560" y="899408"/>
            <a:ext cx="7920880" cy="1261884"/>
          </a:xfrm>
          <a:prstGeom prst="rect">
            <a:avLst/>
          </a:prstGeom>
        </p:spPr>
        <p:txBody>
          <a:bodyPr wrap="square">
            <a:spAutoFit/>
          </a:bodyPr>
          <a:lstStyle/>
          <a:p>
            <a:pPr algn="ctr"/>
            <a:r>
              <a:rPr lang="en-GB" sz="3800" dirty="0">
                <a:solidFill>
                  <a:prstClr val="black"/>
                </a:solidFill>
                <a:latin typeface="Cambria" panose="02040503050406030204" pitchFamily="18" charset="0"/>
              </a:rPr>
              <a:t>Achieving urban flood resilience through Blue-Green Cities</a:t>
            </a:r>
          </a:p>
        </p:txBody>
      </p:sp>
      <p:grpSp>
        <p:nvGrpSpPr>
          <p:cNvPr id="6" name="Group 5"/>
          <p:cNvGrpSpPr/>
          <p:nvPr/>
        </p:nvGrpSpPr>
        <p:grpSpPr>
          <a:xfrm>
            <a:off x="317888" y="6439185"/>
            <a:ext cx="8508225" cy="369332"/>
            <a:chOff x="317888" y="6439185"/>
            <a:chExt cx="8508225" cy="369332"/>
          </a:xfrm>
        </p:grpSpPr>
        <p:sp>
          <p:nvSpPr>
            <p:cNvPr id="21" name="TextBox 20"/>
            <p:cNvSpPr txBox="1"/>
            <p:nvPr/>
          </p:nvSpPr>
          <p:spPr>
            <a:xfrm>
              <a:off x="317888" y="6439185"/>
              <a:ext cx="8508225" cy="369332"/>
            </a:xfrm>
            <a:prstGeom prst="rect">
              <a:avLst/>
            </a:prstGeom>
            <a:noFill/>
          </p:spPr>
          <p:txBody>
            <a:bodyPr wrap="square" rtlCol="0">
              <a:spAutoFit/>
            </a:bodyPr>
            <a:lstStyle/>
            <a:p>
              <a:r>
                <a:rPr lang="en-GB" dirty="0" smtClean="0"/>
                <a:t>				              </a:t>
              </a:r>
              <a:r>
                <a:rPr lang="en-GB" dirty="0" smtClean="0">
                  <a:solidFill>
                    <a:schemeClr val="bg1"/>
                  </a:solidFill>
                </a:rPr>
                <a:t>Urban Flood Resilience @BlueGreenCities</a:t>
              </a:r>
              <a:endParaRPr lang="en-GB" dirty="0">
                <a:solidFill>
                  <a:schemeClr val="bg1"/>
                </a:solidFill>
              </a:endParaRPr>
            </a:p>
          </p:txBody>
        </p:sp>
        <p:pic>
          <p:nvPicPr>
            <p:cNvPr id="22" name="Picture 2" descr="https://pbs.twimg.com/profile_images/666407537084796928/YBGgi9BO.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9727" b="78516" l="16211" r="85352"/>
                      </a14:imgEffect>
                    </a14:imgLayer>
                  </a14:imgProps>
                </a:ext>
                <a:ext uri="{28A0092B-C50C-407E-A947-70E740481C1C}">
                  <a14:useLocalDpi xmlns:a14="http://schemas.microsoft.com/office/drawing/2010/main" val="0"/>
                </a:ext>
              </a:extLst>
            </a:blip>
            <a:srcRect l="15249" t="18913" r="14048" b="19759"/>
            <a:stretch/>
          </p:blipFill>
          <p:spPr bwMode="auto">
            <a:xfrm>
              <a:off x="4470604" y="6493901"/>
              <a:ext cx="299629" cy="2598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98233" y="5652710"/>
            <a:ext cx="8627880" cy="400110"/>
          </a:xfrm>
          <a:prstGeom prst="rect">
            <a:avLst/>
          </a:prstGeom>
        </p:spPr>
        <p:txBody>
          <a:bodyPr wrap="square">
            <a:spAutoFit/>
          </a:bodyPr>
          <a:lstStyle/>
          <a:p>
            <a:pPr algn="ctr"/>
            <a:r>
              <a:rPr lang="en-GB" sz="2000" dirty="0">
                <a:latin typeface="Cambria" panose="02040503050406030204" pitchFamily="18" charset="0"/>
              </a:rPr>
              <a:t>Dr Emily </a:t>
            </a:r>
            <a:r>
              <a:rPr lang="en-GB" sz="2000" dirty="0" smtClean="0">
                <a:latin typeface="Cambria" panose="02040503050406030204" pitchFamily="18" charset="0"/>
              </a:rPr>
              <a:t>O’Donnell        University </a:t>
            </a:r>
            <a:r>
              <a:rPr lang="en-GB" sz="2000" dirty="0">
                <a:latin typeface="Cambria" panose="02040503050406030204" pitchFamily="18" charset="0"/>
              </a:rPr>
              <a:t>of </a:t>
            </a:r>
            <a:r>
              <a:rPr lang="en-GB" sz="2000" dirty="0" smtClean="0">
                <a:latin typeface="Cambria" panose="02040503050406030204" pitchFamily="18" charset="0"/>
              </a:rPr>
              <a:t>Nottingham        7</a:t>
            </a:r>
            <a:r>
              <a:rPr lang="en-GB" sz="2000" baseline="30000" dirty="0" smtClean="0">
                <a:latin typeface="Cambria" panose="02040503050406030204" pitchFamily="18" charset="0"/>
              </a:rPr>
              <a:t>th</a:t>
            </a:r>
            <a:r>
              <a:rPr lang="en-GB" sz="2000" dirty="0" smtClean="0">
                <a:latin typeface="Cambria" panose="02040503050406030204" pitchFamily="18" charset="0"/>
              </a:rPr>
              <a:t> December 2016</a:t>
            </a:r>
            <a:endParaRPr lang="en-GB" sz="2000" dirty="0">
              <a:latin typeface="Cambria" panose="02040503050406030204" pitchFamily="18" charset="0"/>
            </a:endParaRPr>
          </a:p>
        </p:txBody>
      </p:sp>
      <p:sp>
        <p:nvSpPr>
          <p:cNvPr id="2" name="Rectangle 1"/>
          <p:cNvSpPr/>
          <p:nvPr/>
        </p:nvSpPr>
        <p:spPr>
          <a:xfrm>
            <a:off x="546388" y="6411827"/>
            <a:ext cx="3209853" cy="369332"/>
          </a:xfrm>
          <a:prstGeom prst="rect">
            <a:avLst/>
          </a:prstGeom>
        </p:spPr>
        <p:txBody>
          <a:bodyPr wrap="none">
            <a:spAutoFit/>
          </a:bodyPr>
          <a:lstStyle/>
          <a:p>
            <a:r>
              <a:rPr lang="en-GB" u="sng" dirty="0">
                <a:solidFill>
                  <a:schemeClr val="bg1"/>
                </a:solidFill>
              </a:rPr>
              <a:t>www.urbanfloodresilience.ac.uk</a:t>
            </a:r>
            <a:endParaRPr lang="en-GB" dirty="0">
              <a:solidFill>
                <a:schemeClr val="bg1"/>
              </a:solidFill>
            </a:endParaRPr>
          </a:p>
        </p:txBody>
      </p:sp>
    </p:spTree>
    <p:extLst>
      <p:ext uri="{BB962C8B-B14F-4D97-AF65-F5344CB8AC3E}">
        <p14:creationId xmlns:p14="http://schemas.microsoft.com/office/powerpoint/2010/main" val="1935791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16888" cy="553998"/>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Rotterdam, the Netherlands</a:t>
            </a:r>
            <a:endParaRPr lang="en-GB" altLang="zh-CN" sz="3000" dirty="0">
              <a:solidFill>
                <a:srgbClr val="002060"/>
              </a:solidFill>
              <a:latin typeface="Cambria" panose="02040503050406030204" pitchFamily="18" charset="0"/>
              <a:ea typeface="SimSun" pitchFamily="2" charset="-122"/>
              <a:cs typeface="Arial" pitchFamily="34" charset="0"/>
            </a:endParaRPr>
          </a:p>
        </p:txBody>
      </p:sp>
      <p:grpSp>
        <p:nvGrpSpPr>
          <p:cNvPr id="3" name="Group 2"/>
          <p:cNvGrpSpPr/>
          <p:nvPr/>
        </p:nvGrpSpPr>
        <p:grpSpPr>
          <a:xfrm>
            <a:off x="788967" y="885064"/>
            <a:ext cx="7920631" cy="5079365"/>
            <a:chOff x="308941" y="818872"/>
            <a:chExt cx="7920631" cy="5079365"/>
          </a:xfrm>
        </p:grpSpPr>
        <p:pic>
          <p:nvPicPr>
            <p:cNvPr id="8" name="Picture 7"/>
            <p:cNvPicPr>
              <a:picLocks noChangeAspect="1"/>
            </p:cNvPicPr>
            <p:nvPr/>
          </p:nvPicPr>
          <p:blipFill>
            <a:blip r:embed="rId3"/>
            <a:stretch>
              <a:fillRect/>
            </a:stretch>
          </p:blipFill>
          <p:spPr>
            <a:xfrm>
              <a:off x="308941" y="818872"/>
              <a:ext cx="3809524" cy="5079365"/>
            </a:xfrm>
            <a:prstGeom prst="rect">
              <a:avLst/>
            </a:prstGeom>
          </p:spPr>
        </p:pic>
        <p:pic>
          <p:nvPicPr>
            <p:cNvPr id="9" name="Picture 8"/>
            <p:cNvPicPr>
              <a:picLocks noChangeAspect="1"/>
            </p:cNvPicPr>
            <p:nvPr/>
          </p:nvPicPr>
          <p:blipFill>
            <a:blip r:embed="rId4"/>
            <a:stretch>
              <a:fillRect/>
            </a:stretch>
          </p:blipFill>
          <p:spPr>
            <a:xfrm>
              <a:off x="4420048" y="818872"/>
              <a:ext cx="3809524" cy="5079365"/>
            </a:xfrm>
            <a:prstGeom prst="rect">
              <a:avLst/>
            </a:prstGeom>
          </p:spPr>
        </p:pic>
      </p:grpSp>
      <p:pic>
        <p:nvPicPr>
          <p:cNvPr id="10" name="Picture 9"/>
          <p:cNvPicPr>
            <a:picLocks noChangeAspect="1"/>
          </p:cNvPicPr>
          <p:nvPr/>
        </p:nvPicPr>
        <p:blipFill>
          <a:blip r:embed="rId5"/>
          <a:stretch>
            <a:fillRect/>
          </a:stretch>
        </p:blipFill>
        <p:spPr>
          <a:xfrm>
            <a:off x="2340977" y="697775"/>
            <a:ext cx="4462046" cy="5934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31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9534" y="89651"/>
            <a:ext cx="8904933" cy="6678699"/>
          </a:xfrm>
          <a:prstGeom prst="rect">
            <a:avLst/>
          </a:prstGeom>
        </p:spPr>
      </p:pic>
      <p:sp>
        <p:nvSpPr>
          <p:cNvPr id="2" name="Rectangle 1"/>
          <p:cNvSpPr/>
          <p:nvPr/>
        </p:nvSpPr>
        <p:spPr>
          <a:xfrm>
            <a:off x="465933" y="5241093"/>
            <a:ext cx="4552116" cy="1015663"/>
          </a:xfrm>
          <a:prstGeom prst="rect">
            <a:avLst/>
          </a:prstGeom>
        </p:spPr>
        <p:txBody>
          <a:bodyPr wrap="square">
            <a:spAutoFit/>
          </a:bodyPr>
          <a:lstStyle/>
          <a:p>
            <a:pPr fontAlgn="base">
              <a:spcBef>
                <a:spcPct val="0"/>
              </a:spcBef>
              <a:spcAft>
                <a:spcPct val="0"/>
              </a:spcAft>
            </a:pPr>
            <a:r>
              <a:rPr lang="en-GB" altLang="zh-CN" sz="3000" dirty="0" smtClean="0">
                <a:latin typeface="Cambria" panose="02040503050406030204" pitchFamily="18" charset="0"/>
                <a:ea typeface="SimSun" pitchFamily="2" charset="-122"/>
                <a:cs typeface="Arial" pitchFamily="34" charset="0"/>
              </a:rPr>
              <a:t>Benthemplein Water Plaza, Rotterdam</a:t>
            </a:r>
            <a:endParaRPr lang="en-GB" altLang="zh-CN" sz="3000" dirty="0">
              <a:latin typeface="Cambria" panose="02040503050406030204" pitchFamily="18" charset="0"/>
              <a:ea typeface="SimSun" pitchFamily="2" charset="-122"/>
              <a:cs typeface="Arial" pitchFamily="34" charset="0"/>
            </a:endParaRPr>
          </a:p>
        </p:txBody>
      </p:sp>
    </p:spTree>
    <p:extLst>
      <p:ext uri="{BB962C8B-B14F-4D97-AF65-F5344CB8AC3E}">
        <p14:creationId xmlns:p14="http://schemas.microsoft.com/office/powerpoint/2010/main" val="4218051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RBANISTEN_Watersquare Benthemplein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98" y="164200"/>
            <a:ext cx="5776038" cy="3160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URBANISTEN_Watersquare Benthemplein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004" y="3522422"/>
            <a:ext cx="5762625" cy="3152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35194" y="70888"/>
            <a:ext cx="2808806" cy="1477328"/>
          </a:xfrm>
          <a:prstGeom prst="rect">
            <a:avLst/>
          </a:prstGeom>
        </p:spPr>
        <p:txBody>
          <a:bodyPr wrap="square">
            <a:spAutoFit/>
          </a:bodyPr>
          <a:lstStyle/>
          <a:p>
            <a:pPr fontAlgn="base">
              <a:spcBef>
                <a:spcPct val="0"/>
              </a:spcBef>
              <a:spcAft>
                <a:spcPct val="0"/>
              </a:spcAft>
            </a:pPr>
            <a:r>
              <a:rPr lang="en-GB" altLang="zh-CN" sz="3000" dirty="0" smtClean="0">
                <a:latin typeface="Cambria" panose="02040503050406030204" pitchFamily="18" charset="0"/>
                <a:ea typeface="SimSun" pitchFamily="2" charset="-122"/>
                <a:cs typeface="Arial" pitchFamily="34" charset="0"/>
              </a:rPr>
              <a:t>Benthemplein Water Plaza, Rotterdam</a:t>
            </a:r>
            <a:endParaRPr lang="en-GB" altLang="zh-CN" sz="3000" dirty="0">
              <a:latin typeface="Cambria" panose="02040503050406030204" pitchFamily="18" charset="0"/>
              <a:ea typeface="SimSun" pitchFamily="2" charset="-122"/>
              <a:cs typeface="Arial" pitchFamily="34" charset="0"/>
            </a:endParaRPr>
          </a:p>
        </p:txBody>
      </p:sp>
      <p:sp>
        <p:nvSpPr>
          <p:cNvPr id="6" name="Rectangle 5"/>
          <p:cNvSpPr/>
          <p:nvPr/>
        </p:nvSpPr>
        <p:spPr>
          <a:xfrm>
            <a:off x="0" y="5567260"/>
            <a:ext cx="2661760" cy="738664"/>
          </a:xfrm>
          <a:prstGeom prst="rect">
            <a:avLst/>
          </a:prstGeom>
        </p:spPr>
        <p:txBody>
          <a:bodyPr wrap="square">
            <a:spAutoFit/>
          </a:bodyPr>
          <a:lstStyle/>
          <a:p>
            <a:r>
              <a:rPr lang="en-GB" sz="1400" dirty="0" smtClean="0"/>
              <a:t>Images: http</a:t>
            </a:r>
            <a:r>
              <a:rPr lang="en-GB" sz="1400" dirty="0"/>
              <a:t>://www.urbanisten.nl/wp/?portfolio=waterplein-benthemplein</a:t>
            </a:r>
          </a:p>
        </p:txBody>
      </p:sp>
    </p:spTree>
    <p:extLst>
      <p:ext uri="{BB962C8B-B14F-4D97-AF65-F5344CB8AC3E}">
        <p14:creationId xmlns:p14="http://schemas.microsoft.com/office/powerpoint/2010/main" val="335262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556" y="95667"/>
            <a:ext cx="8888889" cy="6666666"/>
          </a:xfrm>
          <a:prstGeom prst="rect">
            <a:avLst/>
          </a:prstGeom>
        </p:spPr>
      </p:pic>
      <p:sp>
        <p:nvSpPr>
          <p:cNvPr id="2" name="Rectangle 1"/>
          <p:cNvSpPr/>
          <p:nvPr/>
        </p:nvSpPr>
        <p:spPr>
          <a:xfrm>
            <a:off x="13556" y="292452"/>
            <a:ext cx="9116888" cy="553998"/>
          </a:xfrm>
          <a:prstGeom prst="rect">
            <a:avLst/>
          </a:prstGeom>
        </p:spPr>
        <p:txBody>
          <a:bodyPr wrap="square">
            <a:spAutoFit/>
          </a:bodyPr>
          <a:lstStyle/>
          <a:p>
            <a:pPr algn="ctr" fontAlgn="base">
              <a:spcBef>
                <a:spcPct val="0"/>
              </a:spcBef>
              <a:spcAft>
                <a:spcPct val="0"/>
              </a:spcAft>
            </a:pPr>
            <a:r>
              <a:rPr lang="en-GB" altLang="zh-CN" sz="3000" dirty="0">
                <a:latin typeface="Cambria" panose="02040503050406030204" pitchFamily="18" charset="0"/>
                <a:ea typeface="SimSun" pitchFamily="2" charset="-122"/>
                <a:cs typeface="Arial" pitchFamily="34" charset="0"/>
              </a:rPr>
              <a:t>Drijvend </a:t>
            </a:r>
            <a:r>
              <a:rPr lang="en-GB" altLang="zh-CN" sz="3000" dirty="0" smtClean="0">
                <a:latin typeface="Cambria" panose="02040503050406030204" pitchFamily="18" charset="0"/>
                <a:ea typeface="SimSun" pitchFamily="2" charset="-122"/>
                <a:cs typeface="Arial" pitchFamily="34" charset="0"/>
              </a:rPr>
              <a:t>Paviljoen (floating pavilion), Rotterdam</a:t>
            </a:r>
            <a:endParaRPr lang="en-GB" altLang="zh-CN" sz="3000" dirty="0">
              <a:latin typeface="Cambria" panose="02040503050406030204" pitchFamily="18" charset="0"/>
              <a:ea typeface="SimSun" pitchFamily="2" charset="-122"/>
              <a:cs typeface="Arial" pitchFamily="34" charset="0"/>
            </a:endParaRPr>
          </a:p>
        </p:txBody>
      </p:sp>
    </p:spTree>
    <p:extLst>
      <p:ext uri="{BB962C8B-B14F-4D97-AF65-F5344CB8AC3E}">
        <p14:creationId xmlns:p14="http://schemas.microsoft.com/office/powerpoint/2010/main" val="2186633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16888" cy="553998"/>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Portland, Oregon (US)</a:t>
            </a:r>
            <a:endParaRPr lang="en-GB" altLang="zh-CN" sz="3000" dirty="0">
              <a:solidFill>
                <a:srgbClr val="002060"/>
              </a:solidFill>
              <a:latin typeface="Cambria" panose="02040503050406030204" pitchFamily="18" charset="0"/>
              <a:ea typeface="SimSun" pitchFamily="2" charset="-122"/>
              <a:cs typeface="Arial" pitchFamily="34" charset="0"/>
            </a:endParaRPr>
          </a:p>
        </p:txBody>
      </p:sp>
      <p:pic>
        <p:nvPicPr>
          <p:cNvPr id="5" name="Picture 4"/>
          <p:cNvPicPr>
            <a:picLocks noChangeAspect="1"/>
          </p:cNvPicPr>
          <p:nvPr/>
        </p:nvPicPr>
        <p:blipFill>
          <a:blip r:embed="rId3"/>
          <a:stretch>
            <a:fillRect/>
          </a:stretch>
        </p:blipFill>
        <p:spPr>
          <a:xfrm>
            <a:off x="327032" y="701042"/>
            <a:ext cx="2969922" cy="3959897"/>
          </a:xfrm>
          <a:prstGeom prst="rect">
            <a:avLst/>
          </a:prstGeom>
        </p:spPr>
      </p:pic>
      <p:pic>
        <p:nvPicPr>
          <p:cNvPr id="10" name="Picture 9"/>
          <p:cNvPicPr>
            <a:picLocks noChangeAspect="1"/>
          </p:cNvPicPr>
          <p:nvPr/>
        </p:nvPicPr>
        <p:blipFill>
          <a:blip r:embed="rId4"/>
          <a:stretch>
            <a:fillRect/>
          </a:stretch>
        </p:blipFill>
        <p:spPr>
          <a:xfrm>
            <a:off x="1508942" y="2670850"/>
            <a:ext cx="4486247" cy="3364685"/>
          </a:xfrm>
          <a:prstGeom prst="rect">
            <a:avLst/>
          </a:prstGeom>
        </p:spPr>
      </p:pic>
      <p:pic>
        <p:nvPicPr>
          <p:cNvPr id="11" name="Picture 10"/>
          <p:cNvPicPr>
            <a:picLocks noChangeAspect="1"/>
          </p:cNvPicPr>
          <p:nvPr/>
        </p:nvPicPr>
        <p:blipFill>
          <a:blip r:embed="rId5"/>
          <a:stretch>
            <a:fillRect/>
          </a:stretch>
        </p:blipFill>
        <p:spPr>
          <a:xfrm>
            <a:off x="3565116" y="701042"/>
            <a:ext cx="4706431" cy="3529823"/>
          </a:xfrm>
          <a:prstGeom prst="rect">
            <a:avLst/>
          </a:prstGeom>
        </p:spPr>
      </p:pic>
      <p:pic>
        <p:nvPicPr>
          <p:cNvPr id="6" name="Picture 5"/>
          <p:cNvPicPr>
            <a:picLocks noChangeAspect="1"/>
          </p:cNvPicPr>
          <p:nvPr/>
        </p:nvPicPr>
        <p:blipFill>
          <a:blip r:embed="rId6"/>
          <a:stretch>
            <a:fillRect/>
          </a:stretch>
        </p:blipFill>
        <p:spPr>
          <a:xfrm>
            <a:off x="4234441" y="2680990"/>
            <a:ext cx="4716000" cy="3537000"/>
          </a:xfrm>
          <a:prstGeom prst="rect">
            <a:avLst/>
          </a:prstGeom>
        </p:spPr>
      </p:pic>
      <p:pic>
        <p:nvPicPr>
          <p:cNvPr id="9" name="Picture 8"/>
          <p:cNvPicPr>
            <a:picLocks noChangeAspect="1"/>
          </p:cNvPicPr>
          <p:nvPr/>
        </p:nvPicPr>
        <p:blipFill>
          <a:blip r:embed="rId7"/>
          <a:stretch>
            <a:fillRect/>
          </a:stretch>
        </p:blipFill>
        <p:spPr>
          <a:xfrm>
            <a:off x="280903" y="701042"/>
            <a:ext cx="5714286" cy="4285714"/>
          </a:xfrm>
          <a:prstGeom prst="rect">
            <a:avLst/>
          </a:prstGeom>
        </p:spPr>
      </p:pic>
    </p:spTree>
    <p:extLst>
      <p:ext uri="{BB962C8B-B14F-4D97-AF65-F5344CB8AC3E}">
        <p14:creationId xmlns:p14="http://schemas.microsoft.com/office/powerpoint/2010/main" val="35424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56" y="44624"/>
            <a:ext cx="9116888" cy="1015663"/>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Transformative change to urban flood risk management in Sheffield (NFRR pilot core city)</a:t>
            </a:r>
            <a:endParaRPr lang="en-GB" altLang="zh-CN" sz="3000" dirty="0">
              <a:solidFill>
                <a:srgbClr val="002060"/>
              </a:solidFill>
              <a:latin typeface="Cambria" panose="02040503050406030204" pitchFamily="18" charset="0"/>
              <a:ea typeface="SimSun" pitchFamily="2" charset="-122"/>
              <a:cs typeface="Arial" pitchFamily="34" charset="0"/>
            </a:endParaRPr>
          </a:p>
        </p:txBody>
      </p:sp>
      <p:pic>
        <p:nvPicPr>
          <p:cNvPr id="4" name="Picture 3"/>
          <p:cNvPicPr>
            <a:picLocks noChangeAspect="1"/>
          </p:cNvPicPr>
          <p:nvPr/>
        </p:nvPicPr>
        <p:blipFill>
          <a:blip r:embed="rId3"/>
          <a:stretch>
            <a:fillRect/>
          </a:stretch>
        </p:blipFill>
        <p:spPr>
          <a:xfrm>
            <a:off x="1238250" y="1266825"/>
            <a:ext cx="6667500" cy="4438650"/>
          </a:xfrm>
          <a:prstGeom prst="rect">
            <a:avLst/>
          </a:prstGeom>
        </p:spPr>
      </p:pic>
      <p:sp>
        <p:nvSpPr>
          <p:cNvPr id="6" name="Rectangle 5"/>
          <p:cNvSpPr/>
          <p:nvPr/>
        </p:nvSpPr>
        <p:spPr>
          <a:xfrm>
            <a:off x="142875" y="5912013"/>
            <a:ext cx="8858250" cy="323165"/>
          </a:xfrm>
          <a:prstGeom prst="rect">
            <a:avLst/>
          </a:prstGeom>
        </p:spPr>
        <p:txBody>
          <a:bodyPr wrap="square">
            <a:spAutoFit/>
          </a:bodyPr>
          <a:lstStyle/>
          <a:p>
            <a:r>
              <a:rPr lang="en-GB" sz="1500" dirty="0"/>
              <a:t>https://lynncroweblog.wordpress.com/2015/04/29/flood-defence-protection-in-the-lower-don-valley-sheffield/</a:t>
            </a:r>
          </a:p>
        </p:txBody>
      </p:sp>
      <p:sp>
        <p:nvSpPr>
          <p:cNvPr id="8" name="Rectangle 7"/>
          <p:cNvSpPr/>
          <p:nvPr/>
        </p:nvSpPr>
        <p:spPr>
          <a:xfrm>
            <a:off x="142875" y="5912013"/>
            <a:ext cx="8858250" cy="32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1238250" y="1139647"/>
            <a:ext cx="6667500" cy="4991100"/>
          </a:xfrm>
          <a:prstGeom prst="rect">
            <a:avLst/>
          </a:prstGeom>
        </p:spPr>
      </p:pic>
      <p:sp>
        <p:nvSpPr>
          <p:cNvPr id="9" name="Rectangle 8"/>
          <p:cNvSpPr/>
          <p:nvPr/>
        </p:nvSpPr>
        <p:spPr>
          <a:xfrm>
            <a:off x="142875" y="6441716"/>
            <a:ext cx="8858250" cy="307777"/>
          </a:xfrm>
          <a:prstGeom prst="rect">
            <a:avLst/>
          </a:prstGeom>
        </p:spPr>
        <p:txBody>
          <a:bodyPr wrap="square">
            <a:spAutoFit/>
          </a:bodyPr>
          <a:lstStyle/>
          <a:p>
            <a:r>
              <a:rPr lang="en-GB" sz="1400" dirty="0" smtClean="0"/>
              <a:t>http</a:t>
            </a:r>
            <a:r>
              <a:rPr lang="en-GB" sz="1400" dirty="0"/>
              <a:t>://www.biotope-city.net/gallery/designing-ecologically-sensitive-green-infrastructure-serves-people-and-nature</a:t>
            </a:r>
          </a:p>
        </p:txBody>
      </p:sp>
    </p:spTree>
    <p:extLst>
      <p:ext uri="{BB962C8B-B14F-4D97-AF65-F5344CB8AC3E}">
        <p14:creationId xmlns:p14="http://schemas.microsoft.com/office/powerpoint/2010/main" val="11466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693" y="867602"/>
            <a:ext cx="7376615" cy="2031325"/>
          </a:xfrm>
          <a:prstGeom prst="rect">
            <a:avLst/>
          </a:prstGeom>
        </p:spPr>
        <p:txBody>
          <a:bodyPr wrap="square">
            <a:spAutoFit/>
          </a:bodyPr>
          <a:lstStyle/>
          <a:p>
            <a:pPr algn="ctr"/>
            <a:r>
              <a:rPr lang="en-GB" sz="4200" dirty="0">
                <a:solidFill>
                  <a:srgbClr val="002060"/>
                </a:solidFill>
                <a:latin typeface="Cambria" panose="02040503050406030204" pitchFamily="18" charset="0"/>
              </a:rPr>
              <a:t>What are the barriers to greater implementation of Blue-Green infrastructure?</a:t>
            </a:r>
          </a:p>
        </p:txBody>
      </p:sp>
    </p:spTree>
    <p:extLst>
      <p:ext uri="{BB962C8B-B14F-4D97-AF65-F5344CB8AC3E}">
        <p14:creationId xmlns:p14="http://schemas.microsoft.com/office/powerpoint/2010/main" val="3712039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a:graphicFrameLocks noChangeAspect="1"/>
          </p:cNvGraphicFramePr>
          <p:nvPr>
            <p:extLst/>
          </p:nvPr>
        </p:nvGraphicFramePr>
        <p:xfrm>
          <a:off x="-222863" y="94320"/>
          <a:ext cx="9589726"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0" y="0"/>
            <a:ext cx="2195736" cy="1292662"/>
          </a:xfrm>
          <a:prstGeom prst="rect">
            <a:avLst/>
          </a:prstGeom>
        </p:spPr>
        <p:txBody>
          <a:bodyPr wrap="square">
            <a:spAutoFit/>
          </a:bodyPr>
          <a:lstStyle/>
          <a:p>
            <a:r>
              <a:rPr lang="en-GB" sz="2600" dirty="0" smtClean="0">
                <a:solidFill>
                  <a:srgbClr val="002060"/>
                </a:solidFill>
                <a:latin typeface="Cambria" panose="02040503050406030204" pitchFamily="18" charset="0"/>
              </a:rPr>
              <a:t>Barriers to Blue-Green infrastructure</a:t>
            </a:r>
            <a:endParaRPr lang="en-GB" sz="2600" dirty="0" smtClean="0">
              <a:solidFill>
                <a:srgbClr val="002060"/>
              </a:solidFill>
              <a:effectLst/>
              <a:latin typeface="Cambria" panose="02040503050406030204" pitchFamily="18" charset="0"/>
            </a:endParaRPr>
          </a:p>
        </p:txBody>
      </p:sp>
      <p:sp>
        <p:nvSpPr>
          <p:cNvPr id="4" name="TextBox 3"/>
          <p:cNvSpPr txBox="1"/>
          <p:nvPr/>
        </p:nvSpPr>
        <p:spPr>
          <a:xfrm>
            <a:off x="0" y="5640945"/>
            <a:ext cx="3464418" cy="646331"/>
          </a:xfrm>
          <a:prstGeom prst="rect">
            <a:avLst/>
          </a:prstGeom>
          <a:noFill/>
        </p:spPr>
        <p:txBody>
          <a:bodyPr wrap="square" rtlCol="0">
            <a:spAutoFit/>
          </a:bodyPr>
          <a:lstStyle/>
          <a:p>
            <a:r>
              <a:rPr lang="en-GB" dirty="0" smtClean="0"/>
              <a:t>Thorne et al</a:t>
            </a:r>
            <a:r>
              <a:rPr lang="en-GB" dirty="0"/>
              <a:t>., 2015, </a:t>
            </a:r>
            <a:r>
              <a:rPr lang="en-GB" dirty="0" smtClean="0">
                <a:hlinkClick r:id="rId8"/>
              </a:rPr>
              <a:t>doi:10.1111/jfr3.12218</a:t>
            </a:r>
            <a:endParaRPr lang="en-GB" dirty="0"/>
          </a:p>
        </p:txBody>
      </p:sp>
    </p:spTree>
    <p:extLst>
      <p:ext uri="{BB962C8B-B14F-4D97-AF65-F5344CB8AC3E}">
        <p14:creationId xmlns:p14="http://schemas.microsoft.com/office/powerpoint/2010/main" val="469561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6690"/>
            <a:ext cx="8856984" cy="553998"/>
          </a:xfrm>
          <a:prstGeom prst="rect">
            <a:avLst/>
          </a:prstGeom>
        </p:spPr>
        <p:txBody>
          <a:bodyPr wrap="square">
            <a:spAutoFit/>
          </a:bodyPr>
          <a:lstStyle/>
          <a:p>
            <a:pPr algn="ctr"/>
            <a:r>
              <a:rPr lang="en-GB" sz="3000" dirty="0" smtClean="0">
                <a:solidFill>
                  <a:srgbClr val="002060"/>
                </a:solidFill>
                <a:latin typeface="Cambria" panose="02040503050406030204" pitchFamily="18" charset="0"/>
              </a:rPr>
              <a:t>Overcoming barriers to Blue-Green infrastructure</a:t>
            </a:r>
            <a:endParaRPr lang="en-GB" sz="3000" dirty="0" smtClean="0">
              <a:solidFill>
                <a:srgbClr val="002060"/>
              </a:solidFill>
              <a:effectLst/>
              <a:latin typeface="Cambria" panose="02040503050406030204" pitchFamily="18" charset="0"/>
            </a:endParaRPr>
          </a:p>
        </p:txBody>
      </p:sp>
      <p:graphicFrame>
        <p:nvGraphicFramePr>
          <p:cNvPr id="3" name="Diagram 2"/>
          <p:cNvGraphicFramePr/>
          <p:nvPr>
            <p:extLst/>
          </p:nvPr>
        </p:nvGraphicFramePr>
        <p:xfrm>
          <a:off x="683568" y="1052736"/>
          <a:ext cx="777686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004646" y="1219200"/>
            <a:ext cx="6342185" cy="797169"/>
          </a:xfrm>
          <a:prstGeom prst="rect">
            <a:avLst/>
          </a:prstGeom>
          <a:solidFill>
            <a:srgbClr val="FFFF00">
              <a:alpha val="23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671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21288"/>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8116" t="8701" r="50142" b="3801"/>
          <a:stretch/>
        </p:blipFill>
        <p:spPr>
          <a:xfrm>
            <a:off x="809662" y="1340767"/>
            <a:ext cx="7524676" cy="518400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539552" y="1340767"/>
            <a:ext cx="8064896" cy="5184575"/>
          </a:xfrm>
          <a:prstGeom prst="rect">
            <a:avLst/>
          </a:prstGeom>
        </p:spPr>
      </p:pic>
      <p:sp>
        <p:nvSpPr>
          <p:cNvPr id="6" name="Rectangle 5"/>
          <p:cNvSpPr/>
          <p:nvPr/>
        </p:nvSpPr>
        <p:spPr>
          <a:xfrm>
            <a:off x="331912" y="44624"/>
            <a:ext cx="8784976" cy="1015663"/>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Evaluating the multiple benefits of Blue-Green infrastructure (Newcastle case study)</a:t>
            </a:r>
            <a:endParaRPr lang="en-GB" altLang="zh-CN" sz="3000" dirty="0">
              <a:solidFill>
                <a:srgbClr val="002060"/>
              </a:solidFill>
              <a:latin typeface="Cambria" panose="02040503050406030204" pitchFamily="18" charset="0"/>
              <a:ea typeface="SimSun" pitchFamily="2" charset="-122"/>
              <a:cs typeface="Arial" pitchFamily="34" charset="0"/>
            </a:endParaRPr>
          </a:p>
        </p:txBody>
      </p:sp>
    </p:spTree>
    <p:extLst>
      <p:ext uri="{BB962C8B-B14F-4D97-AF65-F5344CB8AC3E}">
        <p14:creationId xmlns:p14="http://schemas.microsoft.com/office/powerpoint/2010/main" val="2653972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lue-Green Cities\Resilience meeting\_87437272_uk_rainfall_anomaly_dec_2015_624map.pn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5400"/>
            <a:ext cx="5616575" cy="6840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4294967295"/>
          </p:nvPr>
        </p:nvSpPr>
        <p:spPr>
          <a:xfrm>
            <a:off x="6038850" y="2997200"/>
            <a:ext cx="3105150" cy="639763"/>
          </a:xfrm>
        </p:spPr>
        <p:txBody>
          <a:bodyPr>
            <a:normAutofit lnSpcReduction="10000"/>
          </a:bodyPr>
          <a:lstStyle/>
          <a:p>
            <a:r>
              <a:rPr lang="en-GB" b="0" dirty="0" smtClean="0">
                <a:latin typeface="Cambria" panose="02040503050406030204" pitchFamily="18" charset="0"/>
              </a:rPr>
              <a:t>December 2015 Rainfall Anomaly</a:t>
            </a:r>
            <a:endParaRPr lang="en-GB" b="0" dirty="0">
              <a:latin typeface="Cambria" panose="02040503050406030204" pitchFamily="18" charset="0"/>
            </a:endParaRPr>
          </a:p>
        </p:txBody>
      </p:sp>
      <p:pic>
        <p:nvPicPr>
          <p:cNvPr id="4" name="Picture 2" descr="F:\Blue-Green Cities\Resilience meeting\rain_jan_2014.gif"/>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0" y="11113"/>
            <a:ext cx="5616575"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p:cNvSpPr txBox="1">
            <a:spLocks/>
          </p:cNvSpPr>
          <p:nvPr/>
        </p:nvSpPr>
        <p:spPr>
          <a:xfrm>
            <a:off x="5958913" y="2996952"/>
            <a:ext cx="3105671" cy="639762"/>
          </a:xfrm>
          <a:prstGeom prst="rect">
            <a:avLst/>
          </a:prstGeom>
          <a:solidFill>
            <a:schemeClr val="bg1"/>
          </a:solidFill>
        </p:spPr>
        <p:txBody>
          <a:bodyPr vert="horz" lIns="91440" tIns="45720" rIns="91440" bIns="45720" rtlCol="0" anchor="ctr">
            <a:normAutofit fontScale="925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GB" b="0" dirty="0" smtClean="0">
                <a:latin typeface="Cambria" panose="02040503050406030204" pitchFamily="18" charset="0"/>
              </a:rPr>
              <a:t>January 2014 Rainfall Anomaly</a:t>
            </a:r>
            <a:endParaRPr lang="en-GB" b="0" dirty="0">
              <a:latin typeface="Cambria" panose="02040503050406030204" pitchFamily="18" charset="0"/>
            </a:endParaRPr>
          </a:p>
        </p:txBody>
      </p:sp>
    </p:spTree>
    <p:extLst>
      <p:ext uri="{BB962C8B-B14F-4D97-AF65-F5344CB8AC3E}">
        <p14:creationId xmlns:p14="http://schemas.microsoft.com/office/powerpoint/2010/main" val="158864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212184"/>
            <a:ext cx="2422755" cy="4416594"/>
          </a:xfrm>
          <a:prstGeom prst="rect">
            <a:avLst/>
          </a:prstGeom>
        </p:spPr>
        <p:txBody>
          <a:bodyPr wrap="square">
            <a:spAutoFit/>
          </a:bodyPr>
          <a:lstStyle/>
          <a:p>
            <a:r>
              <a:rPr lang="en-GB" sz="2000" b="1" dirty="0"/>
              <a:t>ArcGIS </a:t>
            </a:r>
            <a:r>
              <a:rPr lang="en-GB" sz="2000" b="1" dirty="0" smtClean="0"/>
              <a:t>toolkit </a:t>
            </a:r>
            <a:r>
              <a:rPr lang="en-GB" sz="2000" b="1" dirty="0"/>
              <a:t>for multiple benefit evaluation</a:t>
            </a:r>
          </a:p>
          <a:p>
            <a:endParaRPr lang="en-GB" sz="1200" dirty="0"/>
          </a:p>
          <a:p>
            <a:pPr marL="342900" indent="-342900">
              <a:buFont typeface="Arial" panose="020B0604020202020204" pitchFamily="34" charset="0"/>
              <a:buChar char="•"/>
            </a:pPr>
            <a:r>
              <a:rPr lang="en-GB" sz="2000" dirty="0"/>
              <a:t>Air pollution </a:t>
            </a:r>
            <a:endParaRPr lang="en-GB" sz="2000" dirty="0" smtClean="0"/>
          </a:p>
          <a:p>
            <a:pPr marL="342900" indent="-342900">
              <a:buFont typeface="Arial" panose="020B0604020202020204" pitchFamily="34" charset="0"/>
              <a:buChar char="•"/>
            </a:pPr>
            <a:r>
              <a:rPr lang="en-GB" sz="2000" dirty="0" smtClean="0"/>
              <a:t>Access </a:t>
            </a:r>
            <a:r>
              <a:rPr lang="en-GB" sz="2000" dirty="0"/>
              <a:t>to greenspace</a:t>
            </a:r>
          </a:p>
          <a:p>
            <a:pPr marL="342900" indent="-342900">
              <a:buFont typeface="Arial" panose="020B0604020202020204" pitchFamily="34" charset="0"/>
              <a:buChar char="•"/>
            </a:pPr>
            <a:r>
              <a:rPr lang="en-GB" sz="2000" dirty="0"/>
              <a:t>Carbon sequestration</a:t>
            </a:r>
          </a:p>
          <a:p>
            <a:pPr marL="342900" indent="-342900">
              <a:buFont typeface="Arial" panose="020B0604020202020204" pitchFamily="34" charset="0"/>
              <a:buChar char="•"/>
            </a:pPr>
            <a:r>
              <a:rPr lang="en-GB" sz="2000" dirty="0" smtClean="0"/>
              <a:t>Noise reduction</a:t>
            </a:r>
            <a:endParaRPr lang="en-GB" sz="2000" dirty="0"/>
          </a:p>
          <a:p>
            <a:pPr marL="342900" indent="-342900">
              <a:buFont typeface="Arial" panose="020B0604020202020204" pitchFamily="34" charset="0"/>
              <a:buChar char="•"/>
            </a:pPr>
            <a:r>
              <a:rPr lang="en-GB" sz="2000" dirty="0"/>
              <a:t>Habitat connectivity</a:t>
            </a:r>
          </a:p>
          <a:p>
            <a:pPr marL="342900" indent="-342900">
              <a:buFont typeface="Arial" panose="020B0604020202020204" pitchFamily="34" charset="0"/>
              <a:buChar char="•"/>
            </a:pPr>
            <a:r>
              <a:rPr lang="en-GB" sz="2000" dirty="0" smtClean="0"/>
              <a:t>Flood damage reduction</a:t>
            </a:r>
            <a:endParaRPr lang="en-GB" sz="2000" dirty="0"/>
          </a:p>
          <a:p>
            <a:pPr lvl="1"/>
            <a:endParaRPr lang="en-GB" sz="900" dirty="0"/>
          </a:p>
        </p:txBody>
      </p:sp>
      <p:grpSp>
        <p:nvGrpSpPr>
          <p:cNvPr id="8" name="Group 7"/>
          <p:cNvGrpSpPr>
            <a:grpSpLocks noChangeAspect="1"/>
          </p:cNvGrpSpPr>
          <p:nvPr/>
        </p:nvGrpSpPr>
        <p:grpSpPr>
          <a:xfrm>
            <a:off x="2236150" y="1052736"/>
            <a:ext cx="6800346" cy="4844329"/>
            <a:chOff x="1704975" y="1400175"/>
            <a:chExt cx="5734050" cy="3940504"/>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b="2887"/>
            <a:stretch/>
          </p:blipFill>
          <p:spPr>
            <a:xfrm>
              <a:off x="1704975" y="1400175"/>
              <a:ext cx="5734050" cy="3940504"/>
            </a:xfrm>
            <a:prstGeom prst="rect">
              <a:avLst/>
            </a:prstGeom>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t="17662"/>
            <a:stretch/>
          </p:blipFill>
          <p:spPr bwMode="auto">
            <a:xfrm>
              <a:off x="6372200" y="3789040"/>
              <a:ext cx="838200" cy="1381125"/>
            </a:xfrm>
            <a:prstGeom prst="rect">
              <a:avLst/>
            </a:prstGeom>
            <a:noFill/>
            <a:ln>
              <a:noFill/>
            </a:ln>
            <a:extLst>
              <a:ext uri="{53640926-AAD7-44D8-BBD7-CCE9431645EC}">
                <a14:shadowObscured xmlns:a14="http://schemas.microsoft.com/office/drawing/2010/main"/>
              </a:ext>
            </a:extLst>
          </p:spPr>
        </p:pic>
      </p:grpSp>
      <p:sp>
        <p:nvSpPr>
          <p:cNvPr id="7" name="Rectangle 6"/>
          <p:cNvSpPr/>
          <p:nvPr/>
        </p:nvSpPr>
        <p:spPr>
          <a:xfrm>
            <a:off x="331912" y="44624"/>
            <a:ext cx="8784976" cy="1015663"/>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Evaluating the multiple benefits of Blue-Green infrastructure</a:t>
            </a:r>
            <a:endParaRPr lang="en-GB" altLang="zh-CN" sz="3000" dirty="0">
              <a:solidFill>
                <a:srgbClr val="002060"/>
              </a:solidFill>
              <a:latin typeface="Cambria" panose="02040503050406030204" pitchFamily="18" charset="0"/>
              <a:ea typeface="SimSun" pitchFamily="2" charset="-122"/>
              <a:cs typeface="Arial" pitchFamily="34" charset="0"/>
            </a:endParaRPr>
          </a:p>
        </p:txBody>
      </p:sp>
      <p:sp>
        <p:nvSpPr>
          <p:cNvPr id="2" name="Rectangle 1"/>
          <p:cNvSpPr/>
          <p:nvPr/>
        </p:nvSpPr>
        <p:spPr>
          <a:xfrm>
            <a:off x="0" y="6453331"/>
            <a:ext cx="9116888" cy="307777"/>
          </a:xfrm>
          <a:prstGeom prst="rect">
            <a:avLst/>
          </a:prstGeom>
        </p:spPr>
        <p:txBody>
          <a:bodyPr wrap="square">
            <a:spAutoFit/>
          </a:bodyPr>
          <a:lstStyle/>
          <a:p>
            <a:r>
              <a:rPr lang="en-GB" sz="1400" dirty="0" smtClean="0"/>
              <a:t>Toolbox: free to download: </a:t>
            </a:r>
            <a:r>
              <a:rPr lang="en-GB" sz="1400" u="sng" dirty="0" smtClean="0"/>
              <a:t>http</a:t>
            </a:r>
            <a:r>
              <a:rPr lang="en-GB" sz="1400" u="sng" dirty="0"/>
              <a:t>://www.bluegreencities.ac.uk/bluegreencities/publications/multiple-benefit-toolbox.aspx</a:t>
            </a:r>
          </a:p>
        </p:txBody>
      </p:sp>
      <p:sp>
        <p:nvSpPr>
          <p:cNvPr id="11" name="TextBox 10"/>
          <p:cNvSpPr txBox="1"/>
          <p:nvPr/>
        </p:nvSpPr>
        <p:spPr>
          <a:xfrm>
            <a:off x="179512" y="5619852"/>
            <a:ext cx="2236150" cy="646331"/>
          </a:xfrm>
          <a:prstGeom prst="rect">
            <a:avLst/>
          </a:prstGeom>
          <a:noFill/>
        </p:spPr>
        <p:txBody>
          <a:bodyPr wrap="square" rtlCol="0">
            <a:spAutoFit/>
          </a:bodyPr>
          <a:lstStyle/>
          <a:p>
            <a:r>
              <a:rPr lang="en-GB" dirty="0" smtClean="0"/>
              <a:t>(Morgan and Fenner, </a:t>
            </a:r>
            <a:r>
              <a:rPr lang="en-GB" i="1" dirty="0" smtClean="0"/>
              <a:t>in review)</a:t>
            </a:r>
            <a:endParaRPr lang="en-GB" i="1" dirty="0"/>
          </a:p>
        </p:txBody>
      </p:sp>
    </p:spTree>
    <p:extLst>
      <p:ext uri="{BB962C8B-B14F-4D97-AF65-F5344CB8AC3E}">
        <p14:creationId xmlns:p14="http://schemas.microsoft.com/office/powerpoint/2010/main" val="3837458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835696" y="692696"/>
          <a:ext cx="7222239" cy="54742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771800" y="3068960"/>
            <a:ext cx="1512168" cy="492443"/>
          </a:xfrm>
          <a:prstGeom prst="rect">
            <a:avLst/>
          </a:prstGeom>
          <a:noFill/>
        </p:spPr>
        <p:txBody>
          <a:bodyPr wrap="square" rtlCol="0">
            <a:spAutoFit/>
          </a:bodyPr>
          <a:lstStyle/>
          <a:p>
            <a:r>
              <a:rPr lang="en-GB" sz="2600" dirty="0" smtClean="0"/>
              <a:t>Health</a:t>
            </a:r>
            <a:endParaRPr lang="en-GB" sz="2600" dirty="0"/>
          </a:p>
        </p:txBody>
      </p:sp>
      <p:sp>
        <p:nvSpPr>
          <p:cNvPr id="13" name="TextBox 12"/>
          <p:cNvSpPr txBox="1"/>
          <p:nvPr/>
        </p:nvSpPr>
        <p:spPr>
          <a:xfrm>
            <a:off x="4932040" y="3068959"/>
            <a:ext cx="1666903" cy="492443"/>
          </a:xfrm>
          <a:prstGeom prst="rect">
            <a:avLst/>
          </a:prstGeom>
          <a:noFill/>
        </p:spPr>
        <p:txBody>
          <a:bodyPr wrap="square" rtlCol="0">
            <a:spAutoFit/>
          </a:bodyPr>
          <a:lstStyle/>
          <a:p>
            <a:r>
              <a:rPr lang="en-GB" sz="2600" dirty="0" smtClean="0"/>
              <a:t>Recreation</a:t>
            </a:r>
            <a:endParaRPr lang="en-GB" sz="2600" dirty="0"/>
          </a:p>
        </p:txBody>
      </p:sp>
      <p:sp>
        <p:nvSpPr>
          <p:cNvPr id="8" name="Rectangle 7"/>
          <p:cNvSpPr/>
          <p:nvPr/>
        </p:nvSpPr>
        <p:spPr>
          <a:xfrm>
            <a:off x="179512" y="812331"/>
            <a:ext cx="2286000" cy="1569660"/>
          </a:xfrm>
          <a:prstGeom prst="rect">
            <a:avLst/>
          </a:prstGeom>
        </p:spPr>
        <p:txBody>
          <a:bodyPr wrap="square">
            <a:spAutoFit/>
          </a:bodyPr>
          <a:lstStyle/>
          <a:p>
            <a:r>
              <a:rPr lang="en-GB" sz="2400" dirty="0" smtClean="0">
                <a:latin typeface="Cambria" panose="02040503050406030204" pitchFamily="18" charset="0"/>
              </a:rPr>
              <a:t>Using CIRIA’s Benefits of SuDS Tool (BeST)</a:t>
            </a:r>
            <a:endParaRPr lang="en-GB" sz="2400" u="sng" dirty="0">
              <a:solidFill>
                <a:srgbClr val="0000FF"/>
              </a:solidFill>
              <a:latin typeface="Cambria" panose="02040503050406030204" pitchFamily="18" charset="0"/>
            </a:endParaRPr>
          </a:p>
        </p:txBody>
      </p:sp>
      <p:sp>
        <p:nvSpPr>
          <p:cNvPr id="7" name="Rectangle 6"/>
          <p:cNvSpPr/>
          <p:nvPr/>
        </p:nvSpPr>
        <p:spPr>
          <a:xfrm>
            <a:off x="179512" y="71626"/>
            <a:ext cx="8856984" cy="553998"/>
          </a:xfrm>
          <a:prstGeom prst="rect">
            <a:avLst/>
          </a:prstGeom>
        </p:spPr>
        <p:txBody>
          <a:bodyPr wrap="square">
            <a:spAutoFit/>
          </a:bodyPr>
          <a:lstStyle/>
          <a:p>
            <a:pPr lvl="0" algn="ctr"/>
            <a:r>
              <a:rPr lang="en-GB" sz="3000" dirty="0" smtClean="0">
                <a:solidFill>
                  <a:srgbClr val="002060"/>
                </a:solidFill>
                <a:latin typeface="Cambria" panose="02040503050406030204" pitchFamily="18" charset="0"/>
              </a:rPr>
              <a:t>Multiple benefits using BeST</a:t>
            </a:r>
            <a:r>
              <a:rPr lang="en-GB" sz="3000" b="1" i="1" dirty="0" smtClean="0">
                <a:solidFill>
                  <a:schemeClr val="accent1">
                    <a:lumMod val="50000"/>
                  </a:schemeClr>
                </a:solidFill>
                <a:latin typeface="Cambria" panose="02040503050406030204" pitchFamily="18" charset="0"/>
              </a:rPr>
              <a:t> </a:t>
            </a:r>
            <a:endParaRPr lang="en-GB" sz="3000" dirty="0">
              <a:solidFill>
                <a:schemeClr val="accent1">
                  <a:lumMod val="50000"/>
                </a:schemeClr>
              </a:solidFill>
              <a:latin typeface="Cambria" panose="02040503050406030204" pitchFamily="18" charset="0"/>
            </a:endParaRPr>
          </a:p>
        </p:txBody>
      </p:sp>
      <p:sp>
        <p:nvSpPr>
          <p:cNvPr id="9" name="TextBox 8"/>
          <p:cNvSpPr txBox="1"/>
          <p:nvPr/>
        </p:nvSpPr>
        <p:spPr>
          <a:xfrm>
            <a:off x="0" y="5640945"/>
            <a:ext cx="3464418" cy="646331"/>
          </a:xfrm>
          <a:prstGeom prst="rect">
            <a:avLst/>
          </a:prstGeom>
          <a:noFill/>
        </p:spPr>
        <p:txBody>
          <a:bodyPr wrap="square" rtlCol="0">
            <a:spAutoFit/>
          </a:bodyPr>
          <a:lstStyle/>
          <a:p>
            <a:r>
              <a:rPr lang="en-GB" dirty="0" smtClean="0"/>
              <a:t>E. O’Donnell report for Northumbrian Water, August 2016</a:t>
            </a:r>
            <a:endParaRPr lang="en-GB" dirty="0"/>
          </a:p>
        </p:txBody>
      </p:sp>
    </p:spTree>
    <p:extLst>
      <p:ext uri="{BB962C8B-B14F-4D97-AF65-F5344CB8AC3E}">
        <p14:creationId xmlns:p14="http://schemas.microsoft.com/office/powerpoint/2010/main" val="425932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6690"/>
            <a:ext cx="8856984" cy="553998"/>
          </a:xfrm>
          <a:prstGeom prst="rect">
            <a:avLst/>
          </a:prstGeom>
        </p:spPr>
        <p:txBody>
          <a:bodyPr wrap="square">
            <a:spAutoFit/>
          </a:bodyPr>
          <a:lstStyle/>
          <a:p>
            <a:pPr algn="ctr"/>
            <a:r>
              <a:rPr lang="en-GB" sz="3000" dirty="0" smtClean="0">
                <a:solidFill>
                  <a:srgbClr val="002060"/>
                </a:solidFill>
                <a:latin typeface="Cambria" panose="02040503050406030204" pitchFamily="18" charset="0"/>
              </a:rPr>
              <a:t>Overcoming barriers to Blue-Green infrastructure</a:t>
            </a:r>
            <a:endParaRPr lang="en-GB" sz="3000" dirty="0" smtClean="0">
              <a:solidFill>
                <a:srgbClr val="002060"/>
              </a:solidFill>
              <a:effectLst/>
              <a:latin typeface="Cambria" panose="02040503050406030204" pitchFamily="18" charset="0"/>
            </a:endParaRPr>
          </a:p>
        </p:txBody>
      </p:sp>
      <p:graphicFrame>
        <p:nvGraphicFramePr>
          <p:cNvPr id="3" name="Diagram 2"/>
          <p:cNvGraphicFramePr/>
          <p:nvPr>
            <p:extLst/>
          </p:nvPr>
        </p:nvGraphicFramePr>
        <p:xfrm>
          <a:off x="683568" y="1052736"/>
          <a:ext cx="777686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004646" y="2790093"/>
            <a:ext cx="6342185" cy="797169"/>
          </a:xfrm>
          <a:prstGeom prst="rect">
            <a:avLst/>
          </a:prstGeom>
          <a:solidFill>
            <a:srgbClr val="FFFF00">
              <a:alpha val="23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338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080104929_09160f1ca5.jpg"/>
          <p:cNvPicPr>
            <a:picLocks noChangeAspect="1"/>
          </p:cNvPicPr>
          <p:nvPr/>
        </p:nvPicPr>
        <p:blipFill rotWithShape="1">
          <a:blip r:embed="rId3" cstate="email">
            <a:extLst>
              <a:ext uri="{28A0092B-C50C-407E-A947-70E740481C1C}">
                <a14:useLocalDpi xmlns:a14="http://schemas.microsoft.com/office/drawing/2010/main"/>
              </a:ext>
            </a:extLst>
          </a:blip>
          <a:srcRect t="9715"/>
          <a:stretch/>
        </p:blipFill>
        <p:spPr>
          <a:xfrm>
            <a:off x="0" y="4368285"/>
            <a:ext cx="3419872" cy="248971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8105" y="4352455"/>
            <a:ext cx="3672408" cy="2532929"/>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45387" t="18245"/>
          <a:stretch/>
        </p:blipFill>
        <p:spPr>
          <a:xfrm>
            <a:off x="3419872" y="4368285"/>
            <a:ext cx="2088233" cy="2517100"/>
          </a:xfrm>
          <a:prstGeom prst="rect">
            <a:avLst/>
          </a:prstGeom>
        </p:spPr>
      </p:pic>
      <p:sp>
        <p:nvSpPr>
          <p:cNvPr id="10" name="TextBox 9"/>
          <p:cNvSpPr txBox="1"/>
          <p:nvPr/>
        </p:nvSpPr>
        <p:spPr>
          <a:xfrm>
            <a:off x="499105" y="988273"/>
            <a:ext cx="8145791" cy="2400657"/>
          </a:xfrm>
          <a:prstGeom prst="rect">
            <a:avLst/>
          </a:prstGeom>
          <a:noFill/>
          <a:ln w="50800">
            <a:noFill/>
          </a:ln>
        </p:spPr>
        <p:txBody>
          <a:bodyPr wrap="square" rtlCol="0">
            <a:spAutoFit/>
          </a:bodyPr>
          <a:lstStyle/>
          <a:p>
            <a:pPr indent="-457200">
              <a:spcAft>
                <a:spcPts val="1200"/>
              </a:spcAft>
              <a:buFont typeface="Arial" panose="020B0604020202020204" pitchFamily="34" charset="0"/>
              <a:buChar char="•"/>
            </a:pPr>
            <a:r>
              <a:rPr lang="en-GB" sz="2200" dirty="0" smtClean="0"/>
              <a:t>Local People are the local experts - with useful knowledge</a:t>
            </a:r>
          </a:p>
          <a:p>
            <a:pPr indent="-457200">
              <a:spcAft>
                <a:spcPts val="1200"/>
              </a:spcAft>
              <a:buFont typeface="Arial" panose="020B0604020202020204" pitchFamily="34" charset="0"/>
              <a:buChar char="•"/>
            </a:pPr>
            <a:r>
              <a:rPr lang="en-GB" sz="2200" dirty="0" smtClean="0"/>
              <a:t>People value Blue-Green assets - if they understand them</a:t>
            </a:r>
          </a:p>
          <a:p>
            <a:pPr indent="-457200">
              <a:spcAft>
                <a:spcPts val="1200"/>
              </a:spcAft>
              <a:buFont typeface="Arial" panose="020B0604020202020204" pitchFamily="34" charset="0"/>
              <a:buChar char="•"/>
            </a:pPr>
            <a:r>
              <a:rPr lang="en-GB" sz="2200" dirty="0" smtClean="0"/>
              <a:t>People will help maintain the Blue-Green assets they value</a:t>
            </a:r>
          </a:p>
          <a:p>
            <a:pPr indent="-457200">
              <a:spcAft>
                <a:spcPts val="1200"/>
              </a:spcAft>
              <a:buFont typeface="Arial" panose="020B0604020202020204" pitchFamily="34" charset="0"/>
              <a:buChar char="•"/>
            </a:pPr>
            <a:r>
              <a:rPr lang="en-GB" sz="2200" dirty="0" smtClean="0"/>
              <a:t>People need </a:t>
            </a:r>
            <a:r>
              <a:rPr lang="en-GB" sz="2200" dirty="0"/>
              <a:t>to feel </a:t>
            </a:r>
            <a:r>
              <a:rPr lang="en-GB" sz="2200" i="1" dirty="0" smtClean="0"/>
              <a:t>ownership</a:t>
            </a:r>
            <a:r>
              <a:rPr lang="en-GB" sz="2200" dirty="0" smtClean="0"/>
              <a:t> to make BG solutions work</a:t>
            </a:r>
          </a:p>
          <a:p>
            <a:pPr indent="-457200">
              <a:buFont typeface="Arial" panose="020B0604020202020204" pitchFamily="34" charset="0"/>
              <a:buChar char="•"/>
            </a:pPr>
            <a:r>
              <a:rPr lang="en-GB" sz="2200" dirty="0" smtClean="0"/>
              <a:t>People must be engaged prior to and throughout implementation</a:t>
            </a:r>
          </a:p>
        </p:txBody>
      </p:sp>
      <p:sp>
        <p:nvSpPr>
          <p:cNvPr id="9" name="Rectangle 8"/>
          <p:cNvSpPr/>
          <p:nvPr/>
        </p:nvSpPr>
        <p:spPr>
          <a:xfrm>
            <a:off x="0" y="107921"/>
            <a:ext cx="9144000" cy="553998"/>
          </a:xfrm>
          <a:prstGeom prst="rect">
            <a:avLst/>
          </a:prstGeom>
        </p:spPr>
        <p:txBody>
          <a:bodyPr wrap="square">
            <a:spAutoFit/>
          </a:bodyPr>
          <a:lstStyle/>
          <a:p>
            <a:pPr algn="ctr"/>
            <a:r>
              <a:rPr lang="en-GB" sz="3000" dirty="0" smtClean="0">
                <a:solidFill>
                  <a:srgbClr val="002060"/>
                </a:solidFill>
                <a:latin typeface="Cambria" panose="02040503050406030204" pitchFamily="18" charset="0"/>
              </a:rPr>
              <a:t>Community behaviours and preferences</a:t>
            </a:r>
            <a:endParaRPr lang="en-GB" sz="3000" dirty="0" smtClean="0">
              <a:solidFill>
                <a:srgbClr val="002060"/>
              </a:solidFill>
              <a:effectLst/>
              <a:latin typeface="Cambria" panose="02040503050406030204" pitchFamily="18" charset="0"/>
            </a:endParaRPr>
          </a:p>
        </p:txBody>
      </p:sp>
      <p:sp>
        <p:nvSpPr>
          <p:cNvPr id="11" name="TextBox 10"/>
          <p:cNvSpPr txBox="1"/>
          <p:nvPr/>
        </p:nvSpPr>
        <p:spPr>
          <a:xfrm>
            <a:off x="499104" y="3721954"/>
            <a:ext cx="4549413" cy="369332"/>
          </a:xfrm>
          <a:prstGeom prst="rect">
            <a:avLst/>
          </a:prstGeom>
          <a:noFill/>
        </p:spPr>
        <p:txBody>
          <a:bodyPr wrap="square" rtlCol="0">
            <a:spAutoFit/>
          </a:bodyPr>
          <a:lstStyle/>
          <a:p>
            <a:r>
              <a:rPr lang="en-GB" dirty="0" smtClean="0"/>
              <a:t>Everett et al</a:t>
            </a:r>
            <a:r>
              <a:rPr lang="en-GB" dirty="0"/>
              <a:t>., 2015, </a:t>
            </a:r>
            <a:r>
              <a:rPr lang="en-GB" dirty="0" smtClean="0">
                <a:hlinkClick r:id="rId6"/>
              </a:rPr>
              <a:t>doi:</a:t>
            </a:r>
            <a:r>
              <a:rPr lang="en-GB" dirty="0">
                <a:hlinkClick r:id="rId6"/>
              </a:rPr>
              <a:t>10.1111/jfr3.12225</a:t>
            </a:r>
            <a:endParaRPr lang="en-GB" dirty="0"/>
          </a:p>
        </p:txBody>
      </p:sp>
    </p:spTree>
    <p:extLst>
      <p:ext uri="{BB962C8B-B14F-4D97-AF65-F5344CB8AC3E}">
        <p14:creationId xmlns:p14="http://schemas.microsoft.com/office/powerpoint/2010/main" val="180019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132856"/>
            <a:ext cx="8208912" cy="2092881"/>
          </a:xfrm>
          <a:prstGeom prst="rect">
            <a:avLst/>
          </a:prstGeom>
        </p:spPr>
        <p:txBody>
          <a:bodyPr wrap="square">
            <a:spAutoFit/>
          </a:bodyPr>
          <a:lstStyle/>
          <a:p>
            <a:pPr algn="ctr"/>
            <a:r>
              <a:rPr lang="en-GB" sz="2600" i="1" dirty="0"/>
              <a:t>Many of the barriers may be difficult to overcome – systemic and embedded within organisational cultures, practices and processes </a:t>
            </a:r>
            <a:endParaRPr lang="en-GB" sz="2600" i="1" dirty="0" smtClean="0"/>
          </a:p>
          <a:p>
            <a:pPr algn="ctr"/>
            <a:endParaRPr lang="en-GB" sz="2600" i="1" dirty="0"/>
          </a:p>
          <a:p>
            <a:pPr algn="ctr"/>
            <a:r>
              <a:rPr lang="en-GB" sz="2600" dirty="0" smtClean="0"/>
              <a:t>(</a:t>
            </a:r>
            <a:r>
              <a:rPr lang="en-GB" sz="2600" dirty="0"/>
              <a:t>Brown and Farrelly, 2007)</a:t>
            </a:r>
          </a:p>
        </p:txBody>
      </p:sp>
      <p:sp>
        <p:nvSpPr>
          <p:cNvPr id="9" name="Rectangle 8"/>
          <p:cNvSpPr/>
          <p:nvPr/>
        </p:nvSpPr>
        <p:spPr>
          <a:xfrm>
            <a:off x="512805" y="913226"/>
            <a:ext cx="8118389" cy="646331"/>
          </a:xfrm>
          <a:prstGeom prst="rect">
            <a:avLst/>
          </a:prstGeom>
        </p:spPr>
        <p:txBody>
          <a:bodyPr wrap="square">
            <a:spAutoFit/>
          </a:bodyPr>
          <a:lstStyle/>
          <a:p>
            <a:r>
              <a:rPr lang="en-GB" dirty="0" smtClean="0"/>
              <a:t>Improving </a:t>
            </a:r>
            <a:r>
              <a:rPr lang="en-GB" dirty="0"/>
              <a:t>public </a:t>
            </a:r>
            <a:r>
              <a:rPr lang="en-GB" dirty="0" smtClean="0"/>
              <a:t>education and access to information, </a:t>
            </a:r>
            <a:r>
              <a:rPr lang="en-GB" dirty="0"/>
              <a:t>social learning </a:t>
            </a:r>
            <a:r>
              <a:rPr lang="en-GB" dirty="0" smtClean="0"/>
              <a:t>and </a:t>
            </a:r>
            <a:r>
              <a:rPr lang="en-GB" dirty="0"/>
              <a:t>community engagement, positive experience of asset </a:t>
            </a:r>
            <a:r>
              <a:rPr lang="en-GB" dirty="0" smtClean="0"/>
              <a:t>performance, changing perceptions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54306"/>
            <a:ext cx="8784977" cy="457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804248" y="5459274"/>
            <a:ext cx="2339752" cy="738664"/>
          </a:xfrm>
          <a:prstGeom prst="rect">
            <a:avLst/>
          </a:prstGeom>
        </p:spPr>
        <p:txBody>
          <a:bodyPr wrap="square">
            <a:spAutoFit/>
          </a:bodyPr>
          <a:lstStyle/>
          <a:p>
            <a:r>
              <a:rPr lang="en-GB" sz="1400" dirty="0" smtClean="0"/>
              <a:t>Image: </a:t>
            </a:r>
            <a:r>
              <a:rPr lang="en-GB" sz="1400" dirty="0"/>
              <a:t>Oregon Department of Environmental </a:t>
            </a:r>
            <a:r>
              <a:rPr lang="en-GB" sz="1400" dirty="0" smtClean="0"/>
              <a:t>Quality 2010. </a:t>
            </a:r>
            <a:endParaRPr lang="en-GB" sz="1400" dirty="0"/>
          </a:p>
        </p:txBody>
      </p:sp>
      <p:sp>
        <p:nvSpPr>
          <p:cNvPr id="6" name="Rectangle 5"/>
          <p:cNvSpPr/>
          <p:nvPr/>
        </p:nvSpPr>
        <p:spPr>
          <a:xfrm>
            <a:off x="179512" y="188640"/>
            <a:ext cx="8856984" cy="584775"/>
          </a:xfrm>
          <a:prstGeom prst="rect">
            <a:avLst/>
          </a:prstGeom>
        </p:spPr>
        <p:txBody>
          <a:bodyPr wrap="square">
            <a:spAutoFit/>
          </a:bodyPr>
          <a:lstStyle/>
          <a:p>
            <a:pPr algn="ctr"/>
            <a:r>
              <a:rPr lang="en-GB" sz="3200" dirty="0" smtClean="0">
                <a:solidFill>
                  <a:schemeClr val="accent1">
                    <a:lumMod val="50000"/>
                  </a:schemeClr>
                </a:solidFill>
              </a:rPr>
              <a:t>Overcoming barriers</a:t>
            </a:r>
            <a:endParaRPr lang="en-GB" sz="3200" dirty="0" smtClean="0">
              <a:solidFill>
                <a:schemeClr val="accent1">
                  <a:lumMod val="50000"/>
                </a:schemeClr>
              </a:solidFill>
              <a:effectLst/>
            </a:endParaRPr>
          </a:p>
        </p:txBody>
      </p:sp>
      <p:sp>
        <p:nvSpPr>
          <p:cNvPr id="7" name="Rectangle 6"/>
          <p:cNvSpPr/>
          <p:nvPr/>
        </p:nvSpPr>
        <p:spPr>
          <a:xfrm>
            <a:off x="143508" y="191542"/>
            <a:ext cx="8856984" cy="553998"/>
          </a:xfrm>
          <a:prstGeom prst="rect">
            <a:avLst/>
          </a:prstGeom>
          <a:solidFill>
            <a:schemeClr val="bg1"/>
          </a:solidFill>
        </p:spPr>
        <p:txBody>
          <a:bodyPr wrap="square">
            <a:spAutoFit/>
          </a:bodyPr>
          <a:lstStyle/>
          <a:p>
            <a:pPr algn="ctr"/>
            <a:r>
              <a:rPr lang="en-GB" sz="3000" dirty="0" smtClean="0">
                <a:solidFill>
                  <a:srgbClr val="002060"/>
                </a:solidFill>
                <a:latin typeface="Cambria" panose="02040503050406030204" pitchFamily="18" charset="0"/>
              </a:rPr>
              <a:t>Building confidence and involving the community</a:t>
            </a:r>
            <a:endParaRPr lang="en-GB" sz="3000" dirty="0" smtClean="0">
              <a:solidFill>
                <a:srgbClr val="002060"/>
              </a:solidFill>
              <a:effectLst/>
              <a:latin typeface="Cambria" panose="02040503050406030204" pitchFamily="18" charset="0"/>
            </a:endParaRPr>
          </a:p>
        </p:txBody>
      </p:sp>
    </p:spTree>
    <p:extLst>
      <p:ext uri="{BB962C8B-B14F-4D97-AF65-F5344CB8AC3E}">
        <p14:creationId xmlns:p14="http://schemas.microsoft.com/office/powerpoint/2010/main" val="351264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6690"/>
            <a:ext cx="8856984" cy="553998"/>
          </a:xfrm>
          <a:prstGeom prst="rect">
            <a:avLst/>
          </a:prstGeom>
        </p:spPr>
        <p:txBody>
          <a:bodyPr wrap="square">
            <a:spAutoFit/>
          </a:bodyPr>
          <a:lstStyle/>
          <a:p>
            <a:pPr algn="ctr"/>
            <a:r>
              <a:rPr lang="en-GB" sz="3000" dirty="0" smtClean="0">
                <a:solidFill>
                  <a:srgbClr val="002060"/>
                </a:solidFill>
                <a:latin typeface="Cambria" panose="02040503050406030204" pitchFamily="18" charset="0"/>
              </a:rPr>
              <a:t>Overcoming barriers to Blue-Green infrastructure</a:t>
            </a:r>
            <a:endParaRPr lang="en-GB" sz="3000" dirty="0" smtClean="0">
              <a:solidFill>
                <a:srgbClr val="002060"/>
              </a:solidFill>
              <a:effectLst/>
              <a:latin typeface="Cambria" panose="02040503050406030204" pitchFamily="18" charset="0"/>
            </a:endParaRPr>
          </a:p>
        </p:txBody>
      </p:sp>
      <p:graphicFrame>
        <p:nvGraphicFramePr>
          <p:cNvPr id="3" name="Diagram 2"/>
          <p:cNvGraphicFramePr/>
          <p:nvPr>
            <p:extLst/>
          </p:nvPr>
        </p:nvGraphicFramePr>
        <p:xfrm>
          <a:off x="683568" y="1052736"/>
          <a:ext cx="777686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004646" y="4349265"/>
            <a:ext cx="6342185" cy="797169"/>
          </a:xfrm>
          <a:prstGeom prst="rect">
            <a:avLst/>
          </a:prstGeom>
          <a:solidFill>
            <a:srgbClr val="FFFF00">
              <a:alpha val="23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739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021288"/>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34" name="Title 1"/>
          <p:cNvSpPr txBox="1">
            <a:spLocks/>
          </p:cNvSpPr>
          <p:nvPr/>
        </p:nvSpPr>
        <p:spPr bwMode="auto">
          <a:xfrm>
            <a:off x="38100" y="53752"/>
            <a:ext cx="9115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altLang="en-US" sz="3000" dirty="0" smtClean="0">
                <a:solidFill>
                  <a:srgbClr val="002060"/>
                </a:solidFill>
                <a:latin typeface="Cambria" panose="02040503050406030204" pitchFamily="18" charset="0"/>
              </a:rPr>
              <a:t>The Newcastle </a:t>
            </a:r>
            <a:r>
              <a:rPr lang="en-GB" altLang="en-US" sz="3000" dirty="0">
                <a:solidFill>
                  <a:srgbClr val="002060"/>
                </a:solidFill>
                <a:latin typeface="Cambria" panose="02040503050406030204" pitchFamily="18" charset="0"/>
              </a:rPr>
              <a:t>Learning and Action Alliance</a:t>
            </a:r>
          </a:p>
        </p:txBody>
      </p:sp>
      <p:sp>
        <p:nvSpPr>
          <p:cNvPr id="3" name="Rectangle 2"/>
          <p:cNvSpPr/>
          <p:nvPr/>
        </p:nvSpPr>
        <p:spPr>
          <a:xfrm>
            <a:off x="38100" y="767035"/>
            <a:ext cx="9105900" cy="1293813"/>
          </a:xfrm>
          <a:prstGeom prst="rect">
            <a:avLst/>
          </a:prstGeom>
        </p:spPr>
        <p:txBody>
          <a:bodyPr>
            <a:spAutoFit/>
          </a:bodyPr>
          <a:lstStyle/>
          <a:p>
            <a:pPr algn="ctr">
              <a:defRPr/>
            </a:pPr>
            <a:r>
              <a:rPr lang="en-GB" sz="2400" dirty="0" smtClean="0">
                <a:cs typeface="Arial" charset="0"/>
              </a:rPr>
              <a:t> </a:t>
            </a:r>
            <a:r>
              <a:rPr lang="en-GB" sz="2400" i="1" dirty="0">
                <a:cs typeface="Arial" charset="0"/>
              </a:rPr>
              <a:t>‘Blue-Greening’ the urban core – </a:t>
            </a:r>
            <a:r>
              <a:rPr lang="en-GB" sz="2400" i="1" dirty="0" smtClean="0">
                <a:cs typeface="Arial" charset="0"/>
              </a:rPr>
              <a:t>a master-planning </a:t>
            </a:r>
            <a:r>
              <a:rPr lang="en-GB" sz="2400" i="1" dirty="0">
                <a:cs typeface="Arial" charset="0"/>
              </a:rPr>
              <a:t>workshop</a:t>
            </a:r>
          </a:p>
          <a:p>
            <a:pPr>
              <a:defRPr/>
            </a:pPr>
            <a:endParaRPr lang="en-GB" dirty="0">
              <a:cs typeface="Arial" charset="0"/>
            </a:endParaRPr>
          </a:p>
          <a:p>
            <a:pPr>
              <a:defRPr/>
            </a:pPr>
            <a:endParaRPr lang="en-GB" dirty="0">
              <a:cs typeface="Arial" charset="0"/>
            </a:endParaRPr>
          </a:p>
          <a:p>
            <a:pPr>
              <a:defRPr/>
            </a:pPr>
            <a:endParaRPr lang="en-GB" dirty="0">
              <a:cs typeface="Arial" charset="0"/>
            </a:endParaRP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3361"/>
            <a:ext cx="1944830" cy="258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343361"/>
            <a:ext cx="1944216" cy="258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2" y="4007817"/>
            <a:ext cx="1944831" cy="258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162" y="4007817"/>
            <a:ext cx="1944830" cy="258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39528" y="1343361"/>
            <a:ext cx="3936928" cy="52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99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7384"/>
            <a:ext cx="8928992" cy="553998"/>
          </a:xfrm>
          <a:prstGeom prst="rect">
            <a:avLst/>
          </a:prstGeom>
          <a:noFill/>
        </p:spPr>
        <p:txBody>
          <a:bodyPr wrap="square" rtlCol="0">
            <a:spAutoFit/>
          </a:bodyPr>
          <a:lstStyle/>
          <a:p>
            <a:pPr algn="ctr"/>
            <a:r>
              <a:rPr lang="en-GB" sz="3000" dirty="0" smtClean="0">
                <a:solidFill>
                  <a:srgbClr val="002060"/>
                </a:solidFill>
              </a:rPr>
              <a:t>Impact and Feedback</a:t>
            </a:r>
            <a:endParaRPr lang="en-GB" sz="3000" dirty="0">
              <a:solidFill>
                <a:srgbClr val="002060"/>
              </a:solidFill>
            </a:endParaRPr>
          </a:p>
        </p:txBody>
      </p:sp>
      <p:sp>
        <p:nvSpPr>
          <p:cNvPr id="3" name="Rectangle 2"/>
          <p:cNvSpPr/>
          <p:nvPr/>
        </p:nvSpPr>
        <p:spPr>
          <a:xfrm>
            <a:off x="2483768" y="44624"/>
            <a:ext cx="4032790" cy="48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102418"/>
            <a:ext cx="5184575" cy="6537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79512" y="4509120"/>
            <a:ext cx="1656184" cy="1600438"/>
          </a:xfrm>
          <a:prstGeom prst="rect">
            <a:avLst/>
          </a:prstGeom>
        </p:spPr>
        <p:txBody>
          <a:bodyPr wrap="square">
            <a:spAutoFit/>
          </a:bodyPr>
          <a:lstStyle/>
          <a:p>
            <a:r>
              <a:rPr lang="en-GB" sz="1400" dirty="0" smtClean="0"/>
              <a:t>Source: </a:t>
            </a:r>
            <a:r>
              <a:rPr lang="en-GB" sz="1400" u="sng" dirty="0" smtClean="0">
                <a:solidFill>
                  <a:srgbClr val="0000FF"/>
                </a:solidFill>
                <a:hlinkClick r:id="rId4"/>
              </a:rPr>
              <a:t>http</a:t>
            </a:r>
            <a:r>
              <a:rPr lang="en-GB" sz="1400" u="sng" dirty="0">
                <a:solidFill>
                  <a:srgbClr val="0000FF"/>
                </a:solidFill>
                <a:hlinkClick r:id="rId4"/>
              </a:rPr>
              <a:t>://</a:t>
            </a:r>
            <a:r>
              <a:rPr lang="en-GB" sz="1400" u="sng" dirty="0" smtClean="0">
                <a:solidFill>
                  <a:srgbClr val="0000FF"/>
                </a:solidFill>
                <a:hlinkClick r:id="rId4"/>
              </a:rPr>
              <a:t>www.chroniclelive.co.uk/news/north-east-news/newcastle-helps-lead-way-blue-10914312 </a:t>
            </a:r>
            <a:endParaRPr lang="en-GB" sz="1400" u="sng" dirty="0">
              <a:solidFill>
                <a:srgbClr val="0000FF"/>
              </a:solidFill>
            </a:endParaRPr>
          </a:p>
        </p:txBody>
      </p:sp>
    </p:spTree>
    <p:extLst>
      <p:ext uri="{BB962C8B-B14F-4D97-AF65-F5344CB8AC3E}">
        <p14:creationId xmlns:p14="http://schemas.microsoft.com/office/powerpoint/2010/main" val="119853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3718" y="4916548"/>
            <a:ext cx="8696564" cy="1015663"/>
          </a:xfrm>
          <a:prstGeom prst="rect">
            <a:avLst/>
          </a:prstGeom>
        </p:spPr>
        <p:txBody>
          <a:bodyPr wrap="square">
            <a:spAutoFit/>
          </a:bodyPr>
          <a:lstStyle/>
          <a:p>
            <a:r>
              <a:rPr lang="en-GB" sz="2000" dirty="0" smtClean="0"/>
              <a:t>Conduct </a:t>
            </a:r>
            <a:r>
              <a:rPr lang="en-GB" sz="2000" dirty="0"/>
              <a:t>research necessary to make </a:t>
            </a:r>
            <a:r>
              <a:rPr lang="en-GB" sz="2000" b="1" dirty="0"/>
              <a:t>urban flood resilience</a:t>
            </a:r>
            <a:r>
              <a:rPr lang="en-GB" sz="2000" b="1" baseline="30000" dirty="0"/>
              <a:t> </a:t>
            </a:r>
            <a:r>
              <a:rPr lang="en-GB" sz="2000" dirty="0"/>
              <a:t>achievable nationally, by making transformative change possible through adoption of the whole systems approach to urban flood and water </a:t>
            </a:r>
            <a:r>
              <a:rPr lang="en-GB" sz="2000" dirty="0" smtClean="0"/>
              <a:t>management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3381"/>
            <a:ext cx="9144000" cy="3716486"/>
          </a:xfrm>
          <a:prstGeom prst="rect">
            <a:avLst/>
          </a:prstGeom>
        </p:spPr>
      </p:pic>
      <p:sp>
        <p:nvSpPr>
          <p:cNvPr id="9" name="Rectangle 8"/>
          <p:cNvSpPr/>
          <p:nvPr/>
        </p:nvSpPr>
        <p:spPr>
          <a:xfrm>
            <a:off x="689314" y="197253"/>
            <a:ext cx="7765372" cy="1015663"/>
          </a:xfrm>
          <a:prstGeom prst="rect">
            <a:avLst/>
          </a:prstGeom>
        </p:spPr>
        <p:txBody>
          <a:bodyPr wrap="square">
            <a:spAutoFit/>
          </a:bodyPr>
          <a:lstStyle/>
          <a:p>
            <a:pPr algn="ctr"/>
            <a:r>
              <a:rPr lang="en-GB" sz="3000" dirty="0">
                <a:solidFill>
                  <a:srgbClr val="002060"/>
                </a:solidFill>
                <a:latin typeface="Cambria" panose="02040503050406030204" pitchFamily="18" charset="0"/>
              </a:rPr>
              <a:t>Achieving urban flood resilience </a:t>
            </a:r>
            <a:r>
              <a:rPr lang="en-GB" sz="3000" dirty="0" smtClean="0">
                <a:solidFill>
                  <a:srgbClr val="002060"/>
                </a:solidFill>
                <a:latin typeface="Cambria" panose="02040503050406030204" pitchFamily="18" charset="0"/>
              </a:rPr>
              <a:t>in an uncertain future </a:t>
            </a:r>
          </a:p>
        </p:txBody>
      </p:sp>
      <p:grpSp>
        <p:nvGrpSpPr>
          <p:cNvPr id="3" name="Group 2"/>
          <p:cNvGrpSpPr/>
          <p:nvPr/>
        </p:nvGrpSpPr>
        <p:grpSpPr>
          <a:xfrm>
            <a:off x="433984" y="6414471"/>
            <a:ext cx="8602196" cy="369332"/>
            <a:chOff x="433984" y="6414471"/>
            <a:chExt cx="8602196" cy="369332"/>
          </a:xfrm>
        </p:grpSpPr>
        <p:sp>
          <p:nvSpPr>
            <p:cNvPr id="2" name="Rectangle 1"/>
            <p:cNvSpPr/>
            <p:nvPr/>
          </p:nvSpPr>
          <p:spPr>
            <a:xfrm>
              <a:off x="433984" y="6414471"/>
              <a:ext cx="3209853" cy="369332"/>
            </a:xfrm>
            <a:prstGeom prst="rect">
              <a:avLst/>
            </a:prstGeom>
          </p:spPr>
          <p:txBody>
            <a:bodyPr wrap="none">
              <a:spAutoFit/>
            </a:bodyPr>
            <a:lstStyle/>
            <a:p>
              <a:r>
                <a:rPr lang="en-GB" dirty="0">
                  <a:solidFill>
                    <a:schemeClr val="bg1"/>
                  </a:solidFill>
                </a:rPr>
                <a:t>www.urbanfloodresilience.ac.uk</a:t>
              </a:r>
            </a:p>
          </p:txBody>
        </p:sp>
        <p:sp>
          <p:nvSpPr>
            <p:cNvPr id="6" name="TextBox 5"/>
            <p:cNvSpPr txBox="1"/>
            <p:nvPr/>
          </p:nvSpPr>
          <p:spPr>
            <a:xfrm>
              <a:off x="527955" y="6414471"/>
              <a:ext cx="8508225" cy="369332"/>
            </a:xfrm>
            <a:prstGeom prst="rect">
              <a:avLst/>
            </a:prstGeom>
            <a:noFill/>
          </p:spPr>
          <p:txBody>
            <a:bodyPr wrap="square" rtlCol="0">
              <a:spAutoFit/>
            </a:bodyPr>
            <a:lstStyle/>
            <a:p>
              <a:r>
                <a:rPr lang="en-GB" dirty="0" smtClean="0"/>
                <a:t>				              </a:t>
              </a:r>
              <a:r>
                <a:rPr lang="en-GB" dirty="0" smtClean="0">
                  <a:solidFill>
                    <a:schemeClr val="bg1"/>
                  </a:solidFill>
                </a:rPr>
                <a:t>Urban Flood Resilience @BlueGreenCities</a:t>
              </a:r>
              <a:endParaRPr lang="en-GB" dirty="0">
                <a:solidFill>
                  <a:schemeClr val="bg1"/>
                </a:solidFill>
              </a:endParaRPr>
            </a:p>
          </p:txBody>
        </p:sp>
      </p:grpSp>
      <p:pic>
        <p:nvPicPr>
          <p:cNvPr id="8" name="Picture 2" descr="https://pbs.twimg.com/profile_images/666407537084796928/YBGgi9BO.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727" b="78516" l="16211" r="85352"/>
                    </a14:imgEffect>
                  </a14:imgLayer>
                </a14:imgProps>
              </a:ext>
              <a:ext uri="{28A0092B-C50C-407E-A947-70E740481C1C}">
                <a14:useLocalDpi xmlns:a14="http://schemas.microsoft.com/office/drawing/2010/main" val="0"/>
              </a:ext>
            </a:extLst>
          </a:blip>
          <a:srcRect l="15249" t="18913" r="14048" b="19759"/>
          <a:stretch/>
        </p:blipFill>
        <p:spPr bwMode="auto">
          <a:xfrm>
            <a:off x="4680671" y="6469187"/>
            <a:ext cx="299629" cy="25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595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314" y="38229"/>
            <a:ext cx="7765372" cy="1015663"/>
          </a:xfrm>
          <a:prstGeom prst="rect">
            <a:avLst/>
          </a:prstGeom>
        </p:spPr>
        <p:txBody>
          <a:bodyPr wrap="square">
            <a:spAutoFit/>
          </a:bodyPr>
          <a:lstStyle/>
          <a:p>
            <a:pPr algn="ctr"/>
            <a:r>
              <a:rPr lang="en-GB" sz="3000" dirty="0">
                <a:solidFill>
                  <a:srgbClr val="002060"/>
                </a:solidFill>
                <a:latin typeface="Cambria" panose="02040503050406030204" pitchFamily="18" charset="0"/>
              </a:rPr>
              <a:t>Achieving urban flood resilience </a:t>
            </a:r>
            <a:r>
              <a:rPr lang="en-GB" sz="3000" dirty="0" smtClean="0">
                <a:solidFill>
                  <a:srgbClr val="002060"/>
                </a:solidFill>
                <a:latin typeface="Cambria" panose="02040503050406030204" pitchFamily="18" charset="0"/>
              </a:rPr>
              <a:t>in an uncertain future </a:t>
            </a:r>
          </a:p>
        </p:txBody>
      </p:sp>
      <p:sp>
        <p:nvSpPr>
          <p:cNvPr id="5" name="Rectangle 4"/>
          <p:cNvSpPr>
            <a:spLocks noChangeAspect="1"/>
          </p:cNvSpPr>
          <p:nvPr/>
        </p:nvSpPr>
        <p:spPr>
          <a:xfrm>
            <a:off x="44079" y="2631990"/>
            <a:ext cx="9055842" cy="370800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70510" y="1485199"/>
            <a:ext cx="8402981" cy="3170099"/>
          </a:xfrm>
          <a:prstGeom prst="rect">
            <a:avLst/>
          </a:prstGeom>
        </p:spPr>
        <p:txBody>
          <a:bodyPr wrap="square">
            <a:spAutoFit/>
          </a:bodyPr>
          <a:lstStyle/>
          <a:p>
            <a:pPr lvl="0">
              <a:defRPr/>
            </a:pPr>
            <a:r>
              <a:rPr lang="en-GB"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Investigate </a:t>
            </a:r>
            <a:r>
              <a:rPr lang="en-GB"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how </a:t>
            </a:r>
            <a:r>
              <a:rPr lang="en-GB"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a:t>
            </a:r>
            <a:r>
              <a:rPr lang="en-GB" sz="2000" dirty="0" smtClean="0">
                <a:latin typeface="Cambria" panose="02040503050406030204" pitchFamily="18" charset="0"/>
              </a:rPr>
              <a:t>lanning and </a:t>
            </a:r>
            <a:r>
              <a:rPr lang="en-GB" sz="2000" dirty="0">
                <a:latin typeface="Cambria" panose="02040503050406030204" pitchFamily="18" charset="0"/>
              </a:rPr>
              <a:t>organisation of existing and new urban water systems (including flood risk management, waste/stormwater management and water security</a:t>
            </a:r>
            <a:r>
              <a:rPr lang="en-GB" sz="2000" dirty="0" smtClean="0">
                <a:latin typeface="Cambria" panose="02040503050406030204" pitchFamily="18" charset="0"/>
              </a:rPr>
              <a:t>) can </a:t>
            </a:r>
            <a:r>
              <a:rPr lang="en-GB" sz="2000" dirty="0">
                <a:latin typeface="Cambria" panose="02040503050406030204" pitchFamily="18" charset="0"/>
              </a:rPr>
              <a:t>be transformed to: </a:t>
            </a:r>
            <a:endParaRPr lang="en-GB" sz="2000" dirty="0" smtClean="0">
              <a:latin typeface="Cambria" panose="02040503050406030204" pitchFamily="18" charset="0"/>
            </a:endParaRPr>
          </a:p>
          <a:p>
            <a:pPr lvl="0">
              <a:defRPr/>
            </a:pPr>
            <a:endParaRPr lang="en-GB" sz="2000" dirty="0">
              <a:latin typeface="Cambria" panose="02040503050406030204" pitchFamily="18" charset="0"/>
            </a:endParaRPr>
          </a:p>
          <a:p>
            <a:pPr marL="285750" lvl="0" indent="-285750">
              <a:buFont typeface="Arial" panose="020B0604020202020204" pitchFamily="34" charset="0"/>
              <a:buChar char="•"/>
            </a:pPr>
            <a:r>
              <a:rPr lang="en-GB" sz="2000" dirty="0">
                <a:latin typeface="Cambria" panose="02040503050406030204" pitchFamily="18" charset="0"/>
              </a:rPr>
              <a:t>ensure satisfactory service delivery </a:t>
            </a:r>
            <a:r>
              <a:rPr lang="en-GB" sz="2000" dirty="0" smtClean="0">
                <a:latin typeface="Cambria" panose="02040503050406030204" pitchFamily="18" charset="0"/>
              </a:rPr>
              <a:t>(flood</a:t>
            </a:r>
            <a:r>
              <a:rPr lang="en-GB" sz="2000" dirty="0">
                <a:latin typeface="Cambria" panose="02040503050406030204" pitchFamily="18" charset="0"/>
              </a:rPr>
              <a:t>, normal and drought </a:t>
            </a:r>
            <a:r>
              <a:rPr lang="en-GB" sz="2000" dirty="0" smtClean="0">
                <a:latin typeface="Cambria" panose="02040503050406030204" pitchFamily="18" charset="0"/>
              </a:rPr>
              <a:t>conditions); </a:t>
            </a:r>
          </a:p>
          <a:p>
            <a:pPr marL="285750" lvl="0" indent="-285750">
              <a:buFont typeface="Arial" panose="020B0604020202020204" pitchFamily="34" charset="0"/>
              <a:buChar char="•"/>
            </a:pPr>
            <a:endParaRPr lang="en-GB" sz="2000" dirty="0">
              <a:latin typeface="Cambria" panose="02040503050406030204" pitchFamily="18" charset="0"/>
            </a:endParaRPr>
          </a:p>
          <a:p>
            <a:pPr marL="285750" lvl="0" indent="-285750">
              <a:buFont typeface="Arial" panose="020B0604020202020204" pitchFamily="34" charset="0"/>
              <a:buChar char="•"/>
            </a:pPr>
            <a:r>
              <a:rPr lang="en-GB" sz="2000" dirty="0">
                <a:latin typeface="Cambria" panose="02040503050406030204" pitchFamily="18" charset="0"/>
              </a:rPr>
              <a:t>enhance and extend the useful lives of ageing grey assets by supplementing and integrating them with multi-functional </a:t>
            </a:r>
            <a:r>
              <a:rPr lang="en-GB" sz="2000" dirty="0" smtClean="0">
                <a:latin typeface="Cambria" panose="02040503050406030204" pitchFamily="18" charset="0"/>
              </a:rPr>
              <a:t>Blue-Green infrastructure</a:t>
            </a:r>
            <a:endParaRPr lang="en-GB" sz="2000" dirty="0">
              <a:latin typeface="Cambria" panose="02040503050406030204" pitchFamily="18" charset="0"/>
            </a:endParaRPr>
          </a:p>
        </p:txBody>
      </p:sp>
      <p:sp>
        <p:nvSpPr>
          <p:cNvPr id="8" name="TextBox 7"/>
          <p:cNvSpPr txBox="1"/>
          <p:nvPr/>
        </p:nvSpPr>
        <p:spPr>
          <a:xfrm>
            <a:off x="527955" y="6414471"/>
            <a:ext cx="8508225" cy="369332"/>
          </a:xfrm>
          <a:prstGeom prst="rect">
            <a:avLst/>
          </a:prstGeom>
          <a:noFill/>
        </p:spPr>
        <p:txBody>
          <a:bodyPr wrap="square" rtlCol="0">
            <a:spAutoFit/>
          </a:bodyPr>
          <a:lstStyle/>
          <a:p>
            <a:r>
              <a:rPr lang="en-GB" dirty="0" smtClean="0"/>
              <a:t>				              </a:t>
            </a:r>
            <a:r>
              <a:rPr lang="en-GB" dirty="0" smtClean="0">
                <a:solidFill>
                  <a:schemeClr val="bg1"/>
                </a:solidFill>
              </a:rPr>
              <a:t>Urban Flood Resilience @BlueGreenCities</a:t>
            </a:r>
            <a:endParaRPr lang="en-GB" dirty="0">
              <a:solidFill>
                <a:schemeClr val="bg1"/>
              </a:solidFill>
            </a:endParaRPr>
          </a:p>
        </p:txBody>
      </p:sp>
      <p:pic>
        <p:nvPicPr>
          <p:cNvPr id="9" name="Picture 2" descr="https://pbs.twimg.com/profile_images/666407537084796928/YBGgi9BO.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727" b="78516" l="16211" r="85352"/>
                    </a14:imgEffect>
                  </a14:imgLayer>
                </a14:imgProps>
              </a:ext>
              <a:ext uri="{28A0092B-C50C-407E-A947-70E740481C1C}">
                <a14:useLocalDpi xmlns:a14="http://schemas.microsoft.com/office/drawing/2010/main" val="0"/>
              </a:ext>
            </a:extLst>
          </a:blip>
          <a:srcRect l="15249" t="18913" r="14048" b="19759"/>
          <a:stretch/>
        </p:blipFill>
        <p:spPr bwMode="auto">
          <a:xfrm>
            <a:off x="4680671" y="6469187"/>
            <a:ext cx="299629" cy="2598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33984" y="6414471"/>
            <a:ext cx="3209853" cy="369332"/>
          </a:xfrm>
          <a:prstGeom prst="rect">
            <a:avLst/>
          </a:prstGeom>
        </p:spPr>
        <p:txBody>
          <a:bodyPr wrap="none">
            <a:spAutoFit/>
          </a:bodyPr>
          <a:lstStyle/>
          <a:p>
            <a:r>
              <a:rPr lang="en-GB" dirty="0">
                <a:solidFill>
                  <a:schemeClr val="bg1"/>
                </a:solidFill>
              </a:rPr>
              <a:t>www.urbanfloodresilience.ac.uk</a:t>
            </a:r>
          </a:p>
        </p:txBody>
      </p:sp>
    </p:spTree>
    <p:extLst>
      <p:ext uri="{BB962C8B-B14F-4D97-AF65-F5344CB8AC3E}">
        <p14:creationId xmlns:p14="http://schemas.microsoft.com/office/powerpoint/2010/main" val="2961906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lue-Green Cities\Resilience meeting\_87437272_uk_rainfall_anomaly_dec_2015_624map.pn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5400"/>
            <a:ext cx="5616575" cy="6840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4294967295"/>
          </p:nvPr>
        </p:nvSpPr>
        <p:spPr>
          <a:xfrm>
            <a:off x="6038850" y="2997200"/>
            <a:ext cx="3105150" cy="639763"/>
          </a:xfrm>
        </p:spPr>
        <p:txBody>
          <a:bodyPr>
            <a:normAutofit lnSpcReduction="10000"/>
          </a:bodyPr>
          <a:lstStyle/>
          <a:p>
            <a:r>
              <a:rPr lang="en-GB" b="0" dirty="0" smtClean="0">
                <a:latin typeface="Cambria" panose="02040503050406030204" pitchFamily="18" charset="0"/>
              </a:rPr>
              <a:t>December 2015 Rainfall Anomaly</a:t>
            </a:r>
            <a:endParaRPr lang="en-GB" b="0" dirty="0">
              <a:latin typeface="Cambria" panose="02040503050406030204" pitchFamily="18" charset="0"/>
            </a:endParaRPr>
          </a:p>
        </p:txBody>
      </p:sp>
    </p:spTree>
    <p:extLst>
      <p:ext uri="{BB962C8B-B14F-4D97-AF65-F5344CB8AC3E}">
        <p14:creationId xmlns:p14="http://schemas.microsoft.com/office/powerpoint/2010/main" val="282163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0863"/>
            <a:ext cx="9128628" cy="6391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015814"/>
            <a:ext cx="9144000" cy="5324535"/>
          </a:xfrm>
          <a:prstGeom prst="rect">
            <a:avLst/>
          </a:prstGeom>
          <a:gradFill>
            <a:gsLst>
              <a:gs pos="0">
                <a:schemeClr val="accent1">
                  <a:tint val="66000"/>
                  <a:satMod val="160000"/>
                  <a:alpha val="15000"/>
                </a:schemeClr>
              </a:gs>
              <a:gs pos="24000">
                <a:schemeClr val="accent1">
                  <a:tint val="44500"/>
                  <a:satMod val="160000"/>
                  <a:alpha val="78000"/>
                </a:schemeClr>
              </a:gs>
              <a:gs pos="58000">
                <a:schemeClr val="accent1">
                  <a:tint val="23500"/>
                  <a:satMod val="160000"/>
                  <a:alpha val="88000"/>
                </a:schemeClr>
              </a:gs>
            </a:gsLst>
            <a:lin ang="5400000" scaled="0"/>
          </a:gradFill>
        </p:spPr>
        <p:txBody>
          <a:bodyPr wrap="square" rtlCol="0">
            <a:spAutoFit/>
          </a:bodyPr>
          <a:lstStyle/>
          <a:p>
            <a:pPr algn="ctr"/>
            <a:endParaRPr lang="en-GB" sz="3200" b="1" dirty="0" smtClean="0">
              <a:solidFill>
                <a:srgbClr val="002060"/>
              </a:solidFill>
              <a:ea typeface="MS Mincho"/>
              <a:cs typeface="Times New Roman"/>
            </a:endParaRPr>
          </a:p>
          <a:p>
            <a:pPr algn="ctr"/>
            <a:endParaRPr lang="en-GB" sz="2000" b="1" dirty="0" smtClean="0">
              <a:solidFill>
                <a:srgbClr val="002060"/>
              </a:solidFill>
              <a:ea typeface="MS Mincho"/>
              <a:cs typeface="Times New Roman"/>
            </a:endParaRPr>
          </a:p>
          <a:p>
            <a:pPr algn="ctr"/>
            <a:r>
              <a:rPr lang="en-GB" sz="3200" b="1" dirty="0" smtClean="0">
                <a:solidFill>
                  <a:srgbClr val="002060"/>
                </a:solidFill>
                <a:ea typeface="MS Mincho"/>
                <a:cs typeface="Times New Roman"/>
              </a:rPr>
              <a:t>“</a:t>
            </a:r>
            <a:r>
              <a:rPr lang="en-GB" sz="3200" b="1" i="1" dirty="0">
                <a:solidFill>
                  <a:srgbClr val="002060"/>
                </a:solidFill>
                <a:ea typeface="MS Mincho"/>
                <a:cs typeface="Times New Roman"/>
              </a:rPr>
              <a:t>what is required is a fundamental change in how we view flood management, from flood defence where we protect ourselves to one of resilience, living with and making space for water and the opportunity to get “more from less” by seeing all forms of water as providing multiple benefits</a:t>
            </a:r>
            <a:r>
              <a:rPr lang="en-GB" sz="3200" b="1" dirty="0" smtClean="0">
                <a:solidFill>
                  <a:srgbClr val="002060"/>
                </a:solidFill>
                <a:ea typeface="MS Mincho"/>
                <a:cs typeface="Times New Roman"/>
              </a:rPr>
              <a:t>.”</a:t>
            </a:r>
          </a:p>
          <a:p>
            <a:pPr algn="ctr"/>
            <a:endParaRPr lang="en-GB" sz="3200" b="1" dirty="0" smtClean="0">
              <a:solidFill>
                <a:srgbClr val="002060"/>
              </a:solidFill>
              <a:ea typeface="MS Mincho"/>
              <a:cs typeface="Times New Roman"/>
            </a:endParaRPr>
          </a:p>
          <a:p>
            <a:pPr algn="ctr"/>
            <a:endParaRPr lang="en-GB" sz="2700" b="1" dirty="0" smtClean="0">
              <a:solidFill>
                <a:srgbClr val="002060"/>
              </a:solidFill>
              <a:ea typeface="MS Mincho"/>
              <a:cs typeface="Times New Roman"/>
            </a:endParaRPr>
          </a:p>
          <a:p>
            <a:pPr algn="ctr"/>
            <a:endParaRPr lang="en-US" sz="2700" b="1" dirty="0" smtClean="0">
              <a:solidFill>
                <a:srgbClr val="002060"/>
              </a:solidFill>
              <a:ea typeface="MS Mincho"/>
              <a:cs typeface="Times New Roman"/>
            </a:endParaRPr>
          </a:p>
          <a:p>
            <a:pPr algn="ctr"/>
            <a:endParaRPr lang="en-US" sz="1000" b="1" dirty="0">
              <a:solidFill>
                <a:srgbClr val="002060"/>
              </a:solidFill>
              <a:ea typeface="MS Mincho"/>
              <a:cs typeface="Times New Roman"/>
            </a:endParaRPr>
          </a:p>
        </p:txBody>
      </p:sp>
      <p:sp>
        <p:nvSpPr>
          <p:cNvPr id="5" name="TextBox 4"/>
          <p:cNvSpPr txBox="1"/>
          <p:nvPr/>
        </p:nvSpPr>
        <p:spPr>
          <a:xfrm>
            <a:off x="206118" y="5157192"/>
            <a:ext cx="8731765" cy="861774"/>
          </a:xfrm>
          <a:prstGeom prst="rect">
            <a:avLst/>
          </a:prstGeom>
          <a:noFill/>
        </p:spPr>
        <p:txBody>
          <a:bodyPr wrap="square" rtlCol="0">
            <a:spAutoFit/>
          </a:bodyPr>
          <a:lstStyle/>
          <a:p>
            <a:r>
              <a:rPr lang="en-GB" sz="1600" dirty="0">
                <a:ea typeface="MS Mincho"/>
                <a:cs typeface="Times New Roman"/>
              </a:rPr>
              <a:t>Commission of Inquiry into flood resilience of the future titled ‘Living with water’, March 2015. All Party Group for Excellence in the Built Environment, House of Commons, </a:t>
            </a:r>
            <a:r>
              <a:rPr lang="en-GB" sz="1600" dirty="0" smtClean="0">
                <a:ea typeface="MS Mincho"/>
                <a:cs typeface="Times New Roman"/>
              </a:rPr>
              <a:t>London, </a:t>
            </a:r>
            <a:r>
              <a:rPr lang="en-GB" sz="1600" dirty="0">
                <a:ea typeface="MS Mincho"/>
                <a:cs typeface="Times New Roman"/>
              </a:rPr>
              <a:t>p. </a:t>
            </a:r>
            <a:r>
              <a:rPr lang="en-GB" sz="1600" dirty="0" smtClean="0">
                <a:ea typeface="MS Mincho"/>
                <a:cs typeface="Times New Roman"/>
              </a:rPr>
              <a:t>32.</a:t>
            </a:r>
            <a:endParaRPr lang="en-US" sz="1600" dirty="0">
              <a:ea typeface="MS Mincho"/>
              <a:cs typeface="Times New Roman"/>
            </a:endParaRPr>
          </a:p>
          <a:p>
            <a:endParaRPr lang="en-US" dirty="0"/>
          </a:p>
        </p:txBody>
      </p:sp>
    </p:spTree>
    <p:extLst>
      <p:ext uri="{BB962C8B-B14F-4D97-AF65-F5344CB8AC3E}">
        <p14:creationId xmlns:p14="http://schemas.microsoft.com/office/powerpoint/2010/main" val="558146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332561"/>
          </a:xfrm>
          <a:prstGeom prst="rect">
            <a:avLst/>
          </a:prstGeom>
          <a:blipFill dpi="0" rotWithShape="1">
            <a:blip r:embed="rId3">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322789" y="838012"/>
            <a:ext cx="8498423" cy="2520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GB" altLang="en-US" sz="1800" b="1" dirty="0" smtClean="0">
                <a:latin typeface="Cambria" panose="02040503050406030204" pitchFamily="18" charset="0"/>
              </a:rPr>
              <a:t>The Blue-Green Cities Research Consortium (2013-2016) was supported by: </a:t>
            </a:r>
          </a:p>
          <a:p>
            <a:pPr>
              <a:buFont typeface="Arial" charset="0"/>
              <a:buNone/>
            </a:pPr>
            <a:endParaRPr lang="en-GB" altLang="en-US" sz="600" b="1" dirty="0" smtClean="0">
              <a:latin typeface="Cambria" panose="02040503050406030204" pitchFamily="18" charset="0"/>
            </a:endParaRPr>
          </a:p>
          <a:p>
            <a:r>
              <a:rPr lang="en-GB" altLang="en-US" sz="1800" dirty="0" smtClean="0">
                <a:latin typeface="Cambria" panose="02040503050406030204" pitchFamily="18" charset="0"/>
              </a:rPr>
              <a:t>Engineering and Physical Sciences Research Council</a:t>
            </a:r>
          </a:p>
          <a:p>
            <a:r>
              <a:rPr lang="en-GB" altLang="en-US" sz="1800" dirty="0" smtClean="0">
                <a:latin typeface="Cambria" panose="02040503050406030204" pitchFamily="18" charset="0"/>
              </a:rPr>
              <a:t>Northern Ireland Rivers Agency</a:t>
            </a:r>
          </a:p>
          <a:p>
            <a:r>
              <a:rPr lang="en-GB" altLang="en-US" sz="1800" dirty="0" smtClean="0">
                <a:latin typeface="Cambria" panose="02040503050406030204" pitchFamily="18" charset="0"/>
              </a:rPr>
              <a:t>Environment Agency</a:t>
            </a:r>
          </a:p>
          <a:p>
            <a:r>
              <a:rPr lang="en-GB" altLang="en-US" sz="1800" dirty="0" smtClean="0">
                <a:latin typeface="Cambria" panose="02040503050406030204" pitchFamily="18" charset="0"/>
              </a:rPr>
              <a:t>Northumbrian Water</a:t>
            </a:r>
          </a:p>
          <a:p>
            <a:r>
              <a:rPr lang="en-GB" altLang="en-US" sz="1800" dirty="0" smtClean="0">
                <a:latin typeface="Cambria" panose="02040503050406030204" pitchFamily="18" charset="0"/>
              </a:rPr>
              <a:t>Newcastle City Council</a:t>
            </a:r>
          </a:p>
          <a:p>
            <a:endParaRPr lang="en-GB" altLang="en-US" sz="1800" dirty="0">
              <a:latin typeface="Cambria" panose="02040503050406030204" pitchFamily="18" charset="0"/>
            </a:endParaRPr>
          </a:p>
          <a:p>
            <a:pPr marL="0" indent="0">
              <a:buNone/>
            </a:pPr>
            <a:r>
              <a:rPr lang="en-GB" altLang="en-US" sz="1800" b="1" dirty="0" smtClean="0">
                <a:latin typeface="Cambria" panose="02040503050406030204" pitchFamily="18" charset="0"/>
              </a:rPr>
              <a:t>The Urban Flood Resilience Research Consortium (2016-2019) is supported by:</a:t>
            </a:r>
          </a:p>
          <a:p>
            <a:pPr marL="0" indent="0">
              <a:buNone/>
            </a:pPr>
            <a:endParaRPr lang="en-GB" altLang="en-US" sz="600" b="1" dirty="0" smtClean="0">
              <a:latin typeface="Cambria" panose="02040503050406030204" pitchFamily="18" charset="0"/>
            </a:endParaRPr>
          </a:p>
          <a:p>
            <a:r>
              <a:rPr lang="en-GB" altLang="en-US" sz="1800" dirty="0" smtClean="0">
                <a:latin typeface="Cambria" panose="02040503050406030204" pitchFamily="18" charset="0"/>
              </a:rPr>
              <a:t>Engineering </a:t>
            </a:r>
            <a:r>
              <a:rPr lang="en-GB" altLang="en-US" sz="1800" dirty="0">
                <a:latin typeface="Cambria" panose="02040503050406030204" pitchFamily="18" charset="0"/>
              </a:rPr>
              <a:t>and Physical Sciences Research Council</a:t>
            </a:r>
          </a:p>
          <a:p>
            <a:r>
              <a:rPr lang="en-GB" altLang="en-US" sz="1800" dirty="0" smtClean="0">
                <a:latin typeface="Cambria" panose="02040503050406030204" pitchFamily="18" charset="0"/>
              </a:rPr>
              <a:t>Environment Agency</a:t>
            </a:r>
          </a:p>
          <a:p>
            <a:r>
              <a:rPr lang="en-GB" altLang="en-US" sz="1800" dirty="0" smtClean="0">
                <a:latin typeface="Cambria" panose="02040503050406030204" pitchFamily="18" charset="0"/>
              </a:rPr>
              <a:t>Water Industry Forum</a:t>
            </a:r>
          </a:p>
          <a:p>
            <a:r>
              <a:rPr lang="en-GB" altLang="en-US" sz="1800" dirty="0" smtClean="0">
                <a:latin typeface="Cambria" panose="02040503050406030204" pitchFamily="18" charset="0"/>
              </a:rPr>
              <a:t>UKWIR</a:t>
            </a:r>
          </a:p>
          <a:p>
            <a:r>
              <a:rPr lang="en-GB" altLang="en-US" sz="1800" dirty="0" smtClean="0">
                <a:latin typeface="Cambria" panose="02040503050406030204" pitchFamily="18" charset="0"/>
              </a:rPr>
              <a:t>Atkins</a:t>
            </a:r>
          </a:p>
          <a:p>
            <a:r>
              <a:rPr lang="en-GB" altLang="en-US" sz="1800" dirty="0" smtClean="0">
                <a:latin typeface="Cambria" panose="02040503050406030204" pitchFamily="18" charset="0"/>
              </a:rPr>
              <a:t>Ebbsfleet Development Corporation</a:t>
            </a:r>
            <a:endParaRPr lang="en-GB" altLang="en-US" sz="1800" dirty="0">
              <a:latin typeface="Cambria" panose="02040503050406030204" pitchFamily="18" charset="0"/>
            </a:endParaRPr>
          </a:p>
          <a:p>
            <a:r>
              <a:rPr lang="en-GB" altLang="en-US" sz="1800" dirty="0" smtClean="0">
                <a:latin typeface="Cambria" panose="02040503050406030204" pitchFamily="18" charset="0"/>
              </a:rPr>
              <a:t>Newcastle City Council</a:t>
            </a:r>
          </a:p>
          <a:p>
            <a:pPr marL="0" indent="0">
              <a:buNone/>
            </a:pPr>
            <a:endParaRPr lang="en-GB" altLang="en-US" sz="1800" b="1" dirty="0" smtClean="0">
              <a:latin typeface="Cambria" panose="02040503050406030204" pitchFamily="18" charset="0"/>
            </a:endParaRPr>
          </a:p>
          <a:p>
            <a:pPr marL="0" indent="0">
              <a:buNone/>
            </a:pPr>
            <a:endParaRPr lang="en-GB" altLang="en-US" sz="1800" dirty="0" smtClean="0">
              <a:latin typeface="Cambria" panose="02040503050406030204" pitchFamily="18" charset="0"/>
            </a:endParaRPr>
          </a:p>
        </p:txBody>
      </p:sp>
      <p:pic>
        <p:nvPicPr>
          <p:cNvPr id="14" name="Picture 2" descr="https://pbs.twimg.com/profile_images/666407537084796928/YBGgi9BO.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727" b="78516" l="16211" r="85352"/>
                    </a14:imgEffect>
                  </a14:imgLayer>
                </a14:imgProps>
              </a:ext>
              <a:ext uri="{28A0092B-C50C-407E-A947-70E740481C1C}">
                <a14:useLocalDpi xmlns:a14="http://schemas.microsoft.com/office/drawing/2010/main" val="0"/>
              </a:ext>
            </a:extLst>
          </a:blip>
          <a:srcRect l="15249" t="18913" r="14048" b="19759"/>
          <a:stretch/>
        </p:blipFill>
        <p:spPr bwMode="auto">
          <a:xfrm>
            <a:off x="4470604" y="6493901"/>
            <a:ext cx="299629" cy="2598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17888" y="6439185"/>
            <a:ext cx="8508225" cy="369332"/>
          </a:xfrm>
          <a:prstGeom prst="rect">
            <a:avLst/>
          </a:prstGeom>
          <a:noFill/>
        </p:spPr>
        <p:txBody>
          <a:bodyPr wrap="square" rtlCol="0">
            <a:spAutoFit/>
          </a:bodyPr>
          <a:lstStyle/>
          <a:p>
            <a:r>
              <a:rPr lang="en-GB" dirty="0" smtClean="0"/>
              <a:t>				              </a:t>
            </a:r>
            <a:r>
              <a:rPr lang="en-GB" dirty="0" smtClean="0">
                <a:solidFill>
                  <a:schemeClr val="bg1"/>
                </a:solidFill>
              </a:rPr>
              <a:t>Urban Flood Resilience @BlueGreenCities</a:t>
            </a:r>
            <a:endParaRPr lang="en-GB" dirty="0">
              <a:solidFill>
                <a:schemeClr val="bg1"/>
              </a:solidFill>
            </a:endParaRPr>
          </a:p>
        </p:txBody>
      </p:sp>
      <p:sp>
        <p:nvSpPr>
          <p:cNvPr id="10" name="Rectangle 9"/>
          <p:cNvSpPr/>
          <p:nvPr/>
        </p:nvSpPr>
        <p:spPr>
          <a:xfrm>
            <a:off x="433984" y="6414471"/>
            <a:ext cx="3209853" cy="369332"/>
          </a:xfrm>
          <a:prstGeom prst="rect">
            <a:avLst/>
          </a:prstGeom>
        </p:spPr>
        <p:txBody>
          <a:bodyPr wrap="none">
            <a:spAutoFit/>
          </a:bodyPr>
          <a:lstStyle/>
          <a:p>
            <a:r>
              <a:rPr lang="en-GB" dirty="0">
                <a:solidFill>
                  <a:schemeClr val="bg1"/>
                </a:solidFill>
              </a:rPr>
              <a:t>www.urbanfloodresilience.ac.uk</a:t>
            </a:r>
          </a:p>
        </p:txBody>
      </p:sp>
    </p:spTree>
    <p:extLst>
      <p:ext uri="{BB962C8B-B14F-4D97-AF65-F5344CB8AC3E}">
        <p14:creationId xmlns:p14="http://schemas.microsoft.com/office/powerpoint/2010/main" val="916801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onferencesthatwork.com/wp-content/uploads/2013/07/fork-in-the-road-624151138_f1ff60b2db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98" y="1167568"/>
            <a:ext cx="8793804" cy="50884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4762" y="53752"/>
            <a:ext cx="9153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altLang="en-US" sz="3000" dirty="0" smtClean="0">
                <a:solidFill>
                  <a:srgbClr val="002060"/>
                </a:solidFill>
                <a:latin typeface="Cambria" panose="02040503050406030204" pitchFamily="18" charset="0"/>
              </a:rPr>
              <a:t>How can resilient urban flood risk management best be achieved?</a:t>
            </a:r>
            <a:endParaRPr lang="en-GB" altLang="en-US" sz="3000" dirty="0">
              <a:solidFill>
                <a:srgbClr val="002060"/>
              </a:solidFill>
              <a:latin typeface="Cambria" panose="02040503050406030204" pitchFamily="18" charset="0"/>
            </a:endParaRPr>
          </a:p>
        </p:txBody>
      </p:sp>
      <p:sp>
        <p:nvSpPr>
          <p:cNvPr id="4" name="Rectangle 3"/>
          <p:cNvSpPr/>
          <p:nvPr/>
        </p:nvSpPr>
        <p:spPr>
          <a:xfrm>
            <a:off x="175098" y="6396335"/>
            <a:ext cx="8793804" cy="292388"/>
          </a:xfrm>
          <a:prstGeom prst="rect">
            <a:avLst/>
          </a:prstGeom>
        </p:spPr>
        <p:txBody>
          <a:bodyPr wrap="square">
            <a:spAutoFit/>
          </a:bodyPr>
          <a:lstStyle/>
          <a:p>
            <a:r>
              <a:rPr lang="en-GB" sz="1300" dirty="0" smtClean="0"/>
              <a:t>Image: http</a:t>
            </a:r>
            <a:r>
              <a:rPr lang="en-GB" sz="1300" dirty="0"/>
              <a:t>://www.conferencesthatwork.com/wp-content/uploads/2013/07/fork-in-the-road-624151138_f1ff60b2db_o.jpg</a:t>
            </a:r>
          </a:p>
        </p:txBody>
      </p:sp>
      <p:sp>
        <p:nvSpPr>
          <p:cNvPr id="5" name="Rectangle 4"/>
          <p:cNvSpPr/>
          <p:nvPr/>
        </p:nvSpPr>
        <p:spPr>
          <a:xfrm>
            <a:off x="502282" y="4197645"/>
            <a:ext cx="2659207" cy="892552"/>
          </a:xfrm>
          <a:prstGeom prst="rect">
            <a:avLst/>
          </a:prstGeom>
        </p:spPr>
        <p:txBody>
          <a:bodyPr wrap="square">
            <a:spAutoFit/>
          </a:bodyPr>
          <a:lstStyle/>
          <a:p>
            <a:pPr algn="ctr"/>
            <a:r>
              <a:rPr lang="en-GB" sz="2600" b="1" dirty="0">
                <a:solidFill>
                  <a:schemeClr val="bg1"/>
                </a:solidFill>
                <a:effectLst>
                  <a:outerShdw blurRad="38100" dist="38100" dir="2700000" algn="tl">
                    <a:srgbClr val="000000">
                      <a:alpha val="43137"/>
                    </a:srgbClr>
                  </a:outerShdw>
                </a:effectLst>
              </a:rPr>
              <a:t>Continue on our current path</a:t>
            </a:r>
          </a:p>
        </p:txBody>
      </p:sp>
      <p:sp>
        <p:nvSpPr>
          <p:cNvPr id="6" name="Rectangle 5"/>
          <p:cNvSpPr/>
          <p:nvPr/>
        </p:nvSpPr>
        <p:spPr>
          <a:xfrm>
            <a:off x="6024357" y="4197645"/>
            <a:ext cx="2659207" cy="892552"/>
          </a:xfrm>
          <a:prstGeom prst="rect">
            <a:avLst/>
          </a:prstGeom>
        </p:spPr>
        <p:txBody>
          <a:bodyPr wrap="square">
            <a:spAutoFit/>
          </a:bodyPr>
          <a:lstStyle/>
          <a:p>
            <a:pPr algn="ctr"/>
            <a:r>
              <a:rPr lang="en-GB" sz="2600" b="1" dirty="0" smtClean="0">
                <a:solidFill>
                  <a:schemeClr val="bg1"/>
                </a:solidFill>
                <a:effectLst>
                  <a:outerShdw blurRad="38100" dist="38100" dir="2700000" algn="tl">
                    <a:srgbClr val="000000">
                      <a:alpha val="43137"/>
                    </a:srgbClr>
                  </a:outerShdw>
                </a:effectLst>
              </a:rPr>
              <a:t>A </a:t>
            </a:r>
            <a:r>
              <a:rPr lang="en-GB" sz="2600" b="1" i="1" dirty="0" smtClean="0">
                <a:solidFill>
                  <a:schemeClr val="bg1"/>
                </a:solidFill>
                <a:effectLst>
                  <a:outerShdw blurRad="38100" dist="38100" dir="2700000" algn="tl">
                    <a:srgbClr val="000000">
                      <a:alpha val="43137"/>
                    </a:srgbClr>
                  </a:outerShdw>
                </a:effectLst>
              </a:rPr>
              <a:t>different</a:t>
            </a:r>
            <a:r>
              <a:rPr lang="en-GB" sz="2600" b="1" dirty="0" smtClean="0">
                <a:solidFill>
                  <a:schemeClr val="bg1"/>
                </a:solidFill>
                <a:effectLst>
                  <a:outerShdw blurRad="38100" dist="38100" dir="2700000" algn="tl">
                    <a:srgbClr val="000000">
                      <a:alpha val="43137"/>
                    </a:srgbClr>
                  </a:outerShdw>
                </a:effectLst>
              </a:rPr>
              <a:t> urban flood risk future</a:t>
            </a:r>
            <a:endParaRPr lang="en-GB" sz="2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9422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06" y="6468849"/>
            <a:ext cx="2736304" cy="369332"/>
          </a:xfrm>
          <a:prstGeom prst="rect">
            <a:avLst/>
          </a:prstGeom>
          <a:noFill/>
        </p:spPr>
        <p:txBody>
          <a:bodyPr wrap="square" rtlCol="0">
            <a:spAutoFit/>
          </a:bodyPr>
          <a:lstStyle/>
          <a:p>
            <a:r>
              <a:rPr lang="en-GB" dirty="0" smtClean="0"/>
              <a:t>Images: www.nwl.co.uk</a:t>
            </a:r>
            <a:endParaRPr lang="en-GB" dirty="0"/>
          </a:p>
        </p:txBody>
      </p:sp>
      <p:pic>
        <p:nvPicPr>
          <p:cNvPr id="3" name="Picture 3" descr="E:\Blue-Green Cities\Calgary\Detention-systems-lo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873" y="770977"/>
            <a:ext cx="5718279" cy="2981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7016" y="1412776"/>
            <a:ext cx="5718279" cy="4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E:\Calgary\Liveable Cities\ENR1219_East_Side_CS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1012" y="2232737"/>
            <a:ext cx="5747011" cy="44207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4762" y="53752"/>
            <a:ext cx="9153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altLang="en-US" sz="3000" dirty="0">
                <a:solidFill>
                  <a:srgbClr val="002060"/>
                </a:solidFill>
                <a:latin typeface="Cambria" panose="02040503050406030204" pitchFamily="18" charset="0"/>
              </a:rPr>
              <a:t>A Grey Future: </a:t>
            </a:r>
            <a:r>
              <a:rPr lang="en-GB" altLang="en-US" sz="3000" dirty="0" smtClean="0">
                <a:solidFill>
                  <a:srgbClr val="002060"/>
                </a:solidFill>
                <a:latin typeface="Cambria" panose="02040503050406030204" pitchFamily="18" charset="0"/>
              </a:rPr>
              <a:t>bigger </a:t>
            </a:r>
            <a:r>
              <a:rPr lang="en-GB" altLang="en-US" sz="3000" dirty="0">
                <a:solidFill>
                  <a:srgbClr val="002060"/>
                </a:solidFill>
                <a:latin typeface="Cambria" panose="02040503050406030204" pitchFamily="18" charset="0"/>
              </a:rPr>
              <a:t>pipes, more pipes, huge pipes</a:t>
            </a:r>
          </a:p>
        </p:txBody>
      </p:sp>
    </p:spTree>
    <p:extLst>
      <p:ext uri="{BB962C8B-B14F-4D97-AF65-F5344CB8AC3E}">
        <p14:creationId xmlns:p14="http://schemas.microsoft.com/office/powerpoint/2010/main" val="41363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par>
                                <p:cTn id="11" presetID="10" presetClass="entr" presetSubtype="0" fill="hold" nodeType="withEffect">
                                  <p:stCondLst>
                                    <p:cond delay="6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300191" y="476672"/>
            <a:ext cx="2742387"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smtClean="0">
                <a:solidFill>
                  <a:srgbClr val="002060"/>
                </a:solidFill>
                <a:latin typeface="Cambria" panose="02040503050406030204" pitchFamily="18" charset="0"/>
              </a:rPr>
              <a:t>A Blue-Green Future</a:t>
            </a:r>
            <a:endParaRPr lang="en-GB" sz="3000" dirty="0">
              <a:solidFill>
                <a:srgbClr val="002060"/>
              </a:solidFill>
              <a:latin typeface="Cambria" panose="02040503050406030204" pitchFamily="18" charset="0"/>
            </a:endParaRPr>
          </a:p>
        </p:txBody>
      </p:sp>
      <p:sp>
        <p:nvSpPr>
          <p:cNvPr id="2" name="Rectangle 1"/>
          <p:cNvSpPr/>
          <p:nvPr/>
        </p:nvSpPr>
        <p:spPr>
          <a:xfrm>
            <a:off x="6516216" y="1772816"/>
            <a:ext cx="2376264" cy="3693319"/>
          </a:xfrm>
          <a:prstGeom prst="rect">
            <a:avLst/>
          </a:prstGeom>
        </p:spPr>
        <p:txBody>
          <a:bodyPr wrap="square">
            <a:spAutoFit/>
          </a:bodyPr>
          <a:lstStyle/>
          <a:p>
            <a:pPr marL="285750" indent="-285750">
              <a:buFont typeface="Wingdings" panose="05000000000000000000" pitchFamily="2" charset="2"/>
              <a:buChar char="Ø"/>
            </a:pPr>
            <a:r>
              <a:rPr lang="en-GB" dirty="0" smtClean="0">
                <a:latin typeface="Cambria" panose="02040503050406030204" pitchFamily="18" charset="0"/>
              </a:rPr>
              <a:t>Working </a:t>
            </a:r>
            <a:r>
              <a:rPr lang="en-GB" dirty="0">
                <a:latin typeface="Cambria" panose="02040503050406030204" pitchFamily="18" charset="0"/>
              </a:rPr>
              <a:t>with nature to manage water and deliver a range of other benefits to society, the economy and the </a:t>
            </a:r>
            <a:r>
              <a:rPr lang="en-GB" dirty="0" smtClean="0">
                <a:latin typeface="Cambria" panose="02040503050406030204" pitchFamily="18" charset="0"/>
              </a:rPr>
              <a:t>environment</a:t>
            </a:r>
          </a:p>
          <a:p>
            <a:pPr marL="285750" indent="-285750">
              <a:buFont typeface="Wingdings" panose="05000000000000000000" pitchFamily="2" charset="2"/>
              <a:buChar char="Ø"/>
            </a:pPr>
            <a:endParaRPr lang="en-GB" dirty="0" smtClean="0">
              <a:latin typeface="Cambria" panose="02040503050406030204" pitchFamily="18" charset="0"/>
            </a:endParaRPr>
          </a:p>
          <a:p>
            <a:pPr marL="285750" indent="-285750">
              <a:buFont typeface="Wingdings" panose="05000000000000000000" pitchFamily="2" charset="2"/>
              <a:buChar char="Ø"/>
            </a:pPr>
            <a:r>
              <a:rPr lang="en-GB" dirty="0" smtClean="0">
                <a:latin typeface="Cambria" panose="02040503050406030204" pitchFamily="18" charset="0"/>
              </a:rPr>
              <a:t>Multifunctional landscape</a:t>
            </a:r>
          </a:p>
          <a:p>
            <a:pPr marL="285750" indent="-285750">
              <a:buFont typeface="Wingdings" panose="05000000000000000000" pitchFamily="2" charset="2"/>
              <a:buChar char="Ø"/>
            </a:pPr>
            <a:endParaRPr lang="en-GB" dirty="0">
              <a:latin typeface="Cambria" panose="02040503050406030204" pitchFamily="18" charset="0"/>
            </a:endParaRPr>
          </a:p>
          <a:p>
            <a:pPr marL="285750" indent="-285750">
              <a:buFont typeface="Wingdings" panose="05000000000000000000" pitchFamily="2" charset="2"/>
              <a:buChar char="Ø"/>
            </a:pPr>
            <a:r>
              <a:rPr lang="en-GB" dirty="0" smtClean="0">
                <a:latin typeface="Cambria" panose="02040503050406030204" pitchFamily="18" charset="0"/>
              </a:rPr>
              <a:t>Blue-Green space connectivity </a:t>
            </a:r>
            <a:endParaRPr lang="en-GB" dirty="0">
              <a:latin typeface="Cambria" panose="02040503050406030204" pitchFamily="18" charset="0"/>
            </a:endParaRPr>
          </a:p>
        </p:txBody>
      </p:sp>
      <p:pic>
        <p:nvPicPr>
          <p:cNvPr id="8" name="Picture 7" descr="Z:\Website social media\FinalBGCImageWebs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782" y="206697"/>
            <a:ext cx="5505062" cy="6071023"/>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588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03236" y="447852"/>
            <a:ext cx="280283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i="0" u="none" strike="noStrike" cap="none" normalizeH="0" baseline="0" dirty="0" smtClean="0">
                <a:ln>
                  <a:noFill/>
                </a:ln>
                <a:solidFill>
                  <a:schemeClr val="tx1"/>
                </a:solidFill>
                <a:effectLst/>
                <a:latin typeface="Cambria" panose="02040503050406030204" pitchFamily="18" charset="0"/>
              </a:rPr>
              <a:t>Blue-Green infrastructure can have a </a:t>
            </a:r>
            <a:r>
              <a:rPr kumimoji="0" lang="en-GB" altLang="en-US" sz="2200" b="1" i="0" u="none" strike="noStrike" cap="none" normalizeH="0" baseline="0" dirty="0" smtClean="0">
                <a:ln>
                  <a:noFill/>
                </a:ln>
                <a:solidFill>
                  <a:schemeClr val="tx1"/>
                </a:solidFill>
                <a:effectLst/>
                <a:latin typeface="Cambria" panose="02040503050406030204" pitchFamily="18" charset="0"/>
              </a:rPr>
              <a:t>significant impact </a:t>
            </a:r>
            <a:r>
              <a:rPr kumimoji="0" lang="en-GB" altLang="en-US" sz="2200" i="0" u="none" strike="noStrike" cap="none" normalizeH="0" baseline="0" dirty="0" smtClean="0">
                <a:ln>
                  <a:noFill/>
                </a:ln>
                <a:solidFill>
                  <a:schemeClr val="tx1"/>
                </a:solidFill>
                <a:effectLst/>
                <a:latin typeface="Cambria" panose="02040503050406030204" pitchFamily="18" charset="0"/>
              </a:rPr>
              <a:t>on </a:t>
            </a:r>
            <a:r>
              <a:rPr kumimoji="0" lang="en-GB" altLang="en-US" sz="2200" b="1" i="0" u="none" strike="noStrike" cap="none" normalizeH="0" baseline="0" dirty="0" smtClean="0">
                <a:ln>
                  <a:noFill/>
                </a:ln>
                <a:solidFill>
                  <a:schemeClr val="tx1"/>
                </a:solidFill>
                <a:effectLst/>
                <a:latin typeface="Cambria" panose="02040503050406030204" pitchFamily="18" charset="0"/>
              </a:rPr>
              <a:t>local</a:t>
            </a:r>
            <a:r>
              <a:rPr kumimoji="0" lang="en-GB" altLang="en-US" sz="2200" i="0" u="none" strike="noStrike" cap="none" normalizeH="0" baseline="0" dirty="0" smtClean="0">
                <a:ln>
                  <a:noFill/>
                </a:ln>
                <a:solidFill>
                  <a:schemeClr val="tx1"/>
                </a:solidFill>
                <a:effectLst/>
                <a:latin typeface="Cambria" panose="02040503050406030204" pitchFamily="18" charset="0"/>
              </a:rPr>
              <a:t> surface water flood risk but it is </a:t>
            </a:r>
            <a:r>
              <a:rPr kumimoji="0" lang="en-GB" altLang="en-US" sz="2200" b="1" i="0" u="none" strike="noStrike" cap="none" normalizeH="0" baseline="0" dirty="0" smtClean="0">
                <a:ln>
                  <a:noFill/>
                </a:ln>
                <a:solidFill>
                  <a:schemeClr val="tx1"/>
                </a:solidFill>
                <a:effectLst/>
                <a:latin typeface="Cambria" panose="02040503050406030204" pitchFamily="18" charset="0"/>
              </a:rPr>
              <a:t>very challenging</a:t>
            </a:r>
            <a:r>
              <a:rPr kumimoji="0" lang="en-GB" altLang="en-US" sz="2200" i="0" u="none" strike="noStrike" cap="none" normalizeH="0" baseline="0" dirty="0" smtClean="0">
                <a:ln>
                  <a:noFill/>
                </a:ln>
                <a:solidFill>
                  <a:schemeClr val="tx1"/>
                </a:solidFill>
                <a:effectLst/>
                <a:latin typeface="Cambria" panose="02040503050406030204" pitchFamily="18" charset="0"/>
              </a:rPr>
              <a:t> to significantly impact on </a:t>
            </a:r>
            <a:r>
              <a:rPr kumimoji="0" lang="en-GB" altLang="en-US" sz="2200" b="1" i="0" u="none" strike="noStrike" cap="none" normalizeH="0" baseline="0" dirty="0" smtClean="0">
                <a:ln>
                  <a:noFill/>
                </a:ln>
                <a:solidFill>
                  <a:schemeClr val="tx1"/>
                </a:solidFill>
                <a:effectLst/>
                <a:latin typeface="Cambria" panose="02040503050406030204" pitchFamily="18" charset="0"/>
              </a:rPr>
              <a:t>low probability high consequence floods</a:t>
            </a:r>
            <a:r>
              <a:rPr kumimoji="0" lang="en-GB" altLang="en-US" sz="2200" i="0" u="none" strike="noStrike" cap="none" normalizeH="0" baseline="0" dirty="0" smtClean="0">
                <a:ln>
                  <a:noFill/>
                </a:ln>
                <a:solidFill>
                  <a:schemeClr val="tx1"/>
                </a:solidFill>
                <a:effectLst/>
                <a:latin typeface="Cambria" panose="02040503050406030204" pitchFamily="18" charset="0"/>
              </a:rPr>
              <a:t> at river catchment scale using such techniques.</a:t>
            </a:r>
            <a:r>
              <a:rPr kumimoji="0" lang="en-GB" altLang="en-US" sz="2200" i="0" u="none" strike="noStrike" cap="none" normalizeH="0" dirty="0" smtClean="0">
                <a:ln>
                  <a:noFill/>
                </a:ln>
                <a:solidFill>
                  <a:schemeClr val="tx1"/>
                </a:solidFill>
                <a:effectLst/>
                <a:latin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200" dirty="0">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i="0" u="none" strike="noStrike" cap="none" normalizeH="0" dirty="0" smtClean="0">
                <a:ln>
                  <a:noFill/>
                </a:ln>
                <a:solidFill>
                  <a:schemeClr val="tx1"/>
                </a:solidFill>
                <a:effectLst/>
                <a:latin typeface="Cambria" panose="02040503050406030204" pitchFamily="18" charset="0"/>
              </a:rPr>
              <a:t> </a:t>
            </a:r>
            <a:r>
              <a:rPr kumimoji="0" lang="en-GB" altLang="en-US" sz="2200" b="1" i="0" u="none" strike="noStrike" cap="none" normalizeH="0" dirty="0" smtClean="0">
                <a:ln>
                  <a:noFill/>
                </a:ln>
                <a:solidFill>
                  <a:schemeClr val="tx1"/>
                </a:solidFill>
                <a:effectLst/>
                <a:latin typeface="Cambria" panose="02040503050406030204" pitchFamily="18" charset="0"/>
              </a:rPr>
              <a:t>= Blue-Green + Grey</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200" baseline="0" dirty="0">
              <a:latin typeface="Cambria" panose="02040503050406030204" pitchFamily="18" charset="0"/>
            </a:endParaRPr>
          </a:p>
        </p:txBody>
      </p:sp>
      <p:pic>
        <p:nvPicPr>
          <p:cNvPr id="3" name="Picture 2" descr="Z:\Website social media\FinalBGCImageWebs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782" y="206697"/>
            <a:ext cx="5505062" cy="6071023"/>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46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56" y="44624"/>
            <a:ext cx="9116888" cy="553998"/>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Resilient Blue-Green Cities</a:t>
            </a:r>
            <a:endParaRPr lang="en-GB" altLang="zh-CN" sz="3000" dirty="0">
              <a:solidFill>
                <a:srgbClr val="002060"/>
              </a:solidFill>
              <a:latin typeface="Cambria" panose="02040503050406030204" pitchFamily="18" charset="0"/>
              <a:ea typeface="SimSun" pitchFamily="2" charset="-122"/>
              <a:cs typeface="Arial" pitchFamily="34" charset="0"/>
            </a:endParaRPr>
          </a:p>
        </p:txBody>
      </p:sp>
      <p:pic>
        <p:nvPicPr>
          <p:cNvPr id="1026" name="Picture 2" descr="https://www.contradodigital.com/wp-content/uploads/2014/06/Blue-Green-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62" y="799072"/>
            <a:ext cx="8179077" cy="5209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2961" y="6423801"/>
            <a:ext cx="8704217" cy="338554"/>
          </a:xfrm>
          <a:prstGeom prst="rect">
            <a:avLst/>
          </a:prstGeom>
        </p:spPr>
        <p:txBody>
          <a:bodyPr wrap="square">
            <a:spAutoFit/>
          </a:bodyPr>
          <a:lstStyle/>
          <a:p>
            <a:r>
              <a:rPr lang="en-GB" sz="1600" dirty="0" smtClean="0"/>
              <a:t>Image: https</a:t>
            </a:r>
            <a:r>
              <a:rPr lang="en-GB" sz="1600" dirty="0"/>
              <a:t>://www.contradodigital.com/wp-content/uploads/2014/06/Blue-Green-City.jpg</a:t>
            </a:r>
          </a:p>
        </p:txBody>
      </p:sp>
    </p:spTree>
    <p:extLst>
      <p:ext uri="{BB962C8B-B14F-4D97-AF65-F5344CB8AC3E}">
        <p14:creationId xmlns:p14="http://schemas.microsoft.com/office/powerpoint/2010/main" val="40145195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56" y="44624"/>
            <a:ext cx="9116888" cy="553998"/>
          </a:xfrm>
          <a:prstGeom prst="rect">
            <a:avLst/>
          </a:prstGeom>
        </p:spPr>
        <p:txBody>
          <a:bodyPr wrap="square">
            <a:spAutoFit/>
          </a:bodyPr>
          <a:lstStyle/>
          <a:p>
            <a:pPr algn="ctr" fontAlgn="base">
              <a:spcBef>
                <a:spcPct val="0"/>
              </a:spcBef>
              <a:spcAft>
                <a:spcPct val="0"/>
              </a:spcAft>
            </a:pPr>
            <a:r>
              <a:rPr lang="en-GB" altLang="zh-CN" sz="3000" dirty="0" smtClean="0">
                <a:solidFill>
                  <a:srgbClr val="002060"/>
                </a:solidFill>
                <a:latin typeface="Cambria" panose="02040503050406030204" pitchFamily="18" charset="0"/>
                <a:ea typeface="SimSun" pitchFamily="2" charset="-122"/>
                <a:cs typeface="Arial" pitchFamily="34" charset="0"/>
              </a:rPr>
              <a:t>Resilient Blue-Green Cities</a:t>
            </a:r>
            <a:endParaRPr lang="en-GB" altLang="zh-CN" sz="3000" dirty="0">
              <a:solidFill>
                <a:srgbClr val="002060"/>
              </a:solidFill>
              <a:latin typeface="Cambria" panose="02040503050406030204" pitchFamily="18" charset="0"/>
              <a:ea typeface="SimSun" pitchFamily="2" charset="-122"/>
              <a:cs typeface="Arial" pitchFamily="34" charset="0"/>
            </a:endParaRPr>
          </a:p>
        </p:txBody>
      </p:sp>
      <p:sp>
        <p:nvSpPr>
          <p:cNvPr id="3" name="Rectangle 2"/>
          <p:cNvSpPr/>
          <p:nvPr/>
        </p:nvSpPr>
        <p:spPr>
          <a:xfrm>
            <a:off x="485081" y="766916"/>
            <a:ext cx="8173839" cy="5220929"/>
          </a:xfrm>
          <a:prstGeom prst="rect">
            <a:avLst/>
          </a:prstGeom>
          <a:blipFill dpi="0" rotWithShape="1">
            <a:blip r:embed="rId3">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63986" y="1269110"/>
            <a:ext cx="8173839" cy="5139869"/>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GB" sz="2600" dirty="0" smtClean="0">
                <a:latin typeface="Cambria" panose="02040503050406030204" pitchFamily="18" charset="0"/>
              </a:rPr>
              <a:t>Blue-Green + Grey = multiple benefits</a:t>
            </a:r>
          </a:p>
          <a:p>
            <a:pPr marL="457200" indent="-457200">
              <a:spcAft>
                <a:spcPts val="2400"/>
              </a:spcAft>
              <a:buFont typeface="Arial" panose="020B0604020202020204" pitchFamily="34" charset="0"/>
              <a:buChar char="•"/>
            </a:pPr>
            <a:r>
              <a:rPr lang="en-GB" sz="2600" dirty="0" smtClean="0">
                <a:latin typeface="Cambria" panose="02040503050406030204" pitchFamily="18" charset="0"/>
              </a:rPr>
              <a:t>Day-to-day accrual of non-flood benefits</a:t>
            </a:r>
          </a:p>
          <a:p>
            <a:pPr marL="457200" indent="-457200">
              <a:spcAft>
                <a:spcPts val="2400"/>
              </a:spcAft>
              <a:buFont typeface="Arial" panose="020B0604020202020204" pitchFamily="34" charset="0"/>
              <a:buChar char="•"/>
            </a:pPr>
            <a:r>
              <a:rPr lang="en-GB" sz="2600" dirty="0" smtClean="0">
                <a:latin typeface="Cambria" panose="02040503050406030204" pitchFamily="18" charset="0"/>
              </a:rPr>
              <a:t>Multi-functional infrastructure to meet strategic objectives of different departments/organisations</a:t>
            </a:r>
          </a:p>
          <a:p>
            <a:pPr marL="457200" indent="-457200">
              <a:spcAft>
                <a:spcPts val="2400"/>
              </a:spcAft>
              <a:buFont typeface="Arial" panose="020B0604020202020204" pitchFamily="34" charset="0"/>
              <a:buChar char="•"/>
            </a:pPr>
            <a:r>
              <a:rPr lang="en-GB" sz="2600" dirty="0" smtClean="0">
                <a:latin typeface="Cambria" panose="02040503050406030204" pitchFamily="18" charset="0"/>
              </a:rPr>
              <a:t>Healthier, happier and resilient communities</a:t>
            </a:r>
          </a:p>
          <a:p>
            <a:pPr marL="457200" indent="-457200">
              <a:spcAft>
                <a:spcPts val="2400"/>
              </a:spcAft>
              <a:buFont typeface="Arial" panose="020B0604020202020204" pitchFamily="34" charset="0"/>
              <a:buChar char="•"/>
            </a:pPr>
            <a:r>
              <a:rPr lang="en-GB" sz="2600" dirty="0" smtClean="0">
                <a:latin typeface="Cambria" panose="02040503050406030204" pitchFamily="18" charset="0"/>
              </a:rPr>
              <a:t>Extend lifetime of existing grey assets</a:t>
            </a:r>
          </a:p>
          <a:p>
            <a:pPr marL="457200" indent="-457200">
              <a:spcAft>
                <a:spcPts val="2400"/>
              </a:spcAft>
              <a:buFont typeface="Arial" panose="020B0604020202020204" pitchFamily="34" charset="0"/>
              <a:buChar char="•"/>
            </a:pPr>
            <a:r>
              <a:rPr lang="en-GB" sz="2600" dirty="0" smtClean="0">
                <a:latin typeface="Cambria" panose="02040503050406030204" pitchFamily="18" charset="0"/>
              </a:rPr>
              <a:t>Increases breadth of stakeholders involved</a:t>
            </a:r>
          </a:p>
          <a:p>
            <a:pPr marL="457200" indent="-457200">
              <a:buFont typeface="Arial" panose="020B0604020202020204" pitchFamily="34" charset="0"/>
              <a:buChar char="•"/>
            </a:pPr>
            <a:endParaRPr lang="en-GB" sz="2600" dirty="0">
              <a:latin typeface="Cambria" panose="02040503050406030204" pitchFamily="18" charset="0"/>
            </a:endParaRPr>
          </a:p>
        </p:txBody>
      </p:sp>
    </p:spTree>
    <p:extLst>
      <p:ext uri="{BB962C8B-B14F-4D97-AF65-F5344CB8AC3E}">
        <p14:creationId xmlns:p14="http://schemas.microsoft.com/office/powerpoint/2010/main" val="415609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1347</TotalTime>
  <Words>929</Words>
  <Application>Microsoft Office PowerPoint</Application>
  <PresentationFormat>On-screen Show (4:3)</PresentationFormat>
  <Paragraphs>179</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MS Mincho</vt:lpstr>
      <vt:lpstr>SimSun</vt:lpstr>
      <vt:lpstr>Arial</vt:lpstr>
      <vt:lpstr>Calibri</vt:lpstr>
      <vt:lpstr>Calibri Light</vt:lpstr>
      <vt:lpstr>Cambria</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Nottingham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Emily</dc:creator>
  <cp:lastModifiedBy>O'donnell Emily</cp:lastModifiedBy>
  <cp:revision>133</cp:revision>
  <dcterms:created xsi:type="dcterms:W3CDTF">2016-10-12T10:16:24Z</dcterms:created>
  <dcterms:modified xsi:type="dcterms:W3CDTF">2016-12-08T08:39:35Z</dcterms:modified>
</cp:coreProperties>
</file>