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52" r:id="rId2"/>
    <p:sldId id="437" r:id="rId3"/>
    <p:sldId id="460" r:id="rId4"/>
    <p:sldId id="340" r:id="rId5"/>
    <p:sldId id="357" r:id="rId6"/>
    <p:sldId id="466" r:id="rId7"/>
    <p:sldId id="463" r:id="rId8"/>
    <p:sldId id="461" r:id="rId9"/>
    <p:sldId id="464" r:id="rId10"/>
    <p:sldId id="452" r:id="rId11"/>
    <p:sldId id="454" r:id="rId12"/>
    <p:sldId id="457" r:id="rId13"/>
    <p:sldId id="465" r:id="rId14"/>
    <p:sldId id="411" r:id="rId15"/>
    <p:sldId id="449" r:id="rId16"/>
    <p:sldId id="423" r:id="rId17"/>
    <p:sldId id="416" r:id="rId18"/>
    <p:sldId id="258" r:id="rId19"/>
  </p:sldIdLst>
  <p:sldSz cx="9144000" cy="6858000" type="screen4x3"/>
  <p:notesSz cx="6810375"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2">
          <p15:clr>
            <a:srgbClr val="A4A3A4"/>
          </p15:clr>
        </p15:guide>
        <p15:guide id="2" pos="214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AC04"/>
    <a:srgbClr val="169A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239" autoAdjust="0"/>
    <p:restoredTop sz="86477" autoAdjust="0"/>
  </p:normalViewPr>
  <p:slideViewPr>
    <p:cSldViewPr>
      <p:cViewPr>
        <p:scale>
          <a:sx n="66" d="100"/>
          <a:sy n="66" d="100"/>
        </p:scale>
        <p:origin x="2580" y="1188"/>
      </p:cViewPr>
      <p:guideLst>
        <p:guide orient="horz" pos="2160"/>
        <p:guide pos="2880"/>
      </p:guideLst>
    </p:cSldViewPr>
  </p:slideViewPr>
  <p:outlineViewPr>
    <p:cViewPr>
      <p:scale>
        <a:sx n="33" d="100"/>
        <a:sy n="33" d="100"/>
      </p:scale>
      <p:origin x="0" y="234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1" d="100"/>
          <a:sy n="81" d="100"/>
        </p:scale>
        <p:origin x="3990" y="114"/>
      </p:cViewPr>
      <p:guideLst>
        <p:guide orient="horz" pos="3132"/>
        <p:guide pos="214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ad\data\Research\Geosciences\lgzel\WP1%20Communication\LAAs%20Newcastle%20Stakeholders\Stakeholder%20interviews%202015\Analysis%20and%20write%20up\NVivo\NVivo%20coding%20analys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452156837370696"/>
          <c:y val="2.3027376369197577E-2"/>
          <c:w val="0.50670161855390117"/>
          <c:h val="0.84372883937407739"/>
        </c:manualLayout>
      </c:layout>
      <c:barChart>
        <c:barDir val="bar"/>
        <c:grouping val="clustered"/>
        <c:varyColors val="0"/>
        <c:ser>
          <c:idx val="1"/>
          <c:order val="0"/>
          <c:tx>
            <c:v>Generic infrastructure projects</c:v>
          </c:tx>
          <c:spPr>
            <a:solidFill>
              <a:srgbClr val="663300"/>
            </a:solidFill>
          </c:spPr>
          <c:invertIfNegative val="0"/>
          <c:val>
            <c:numRef>
              <c:f>'Barrier sub-categories'!$H$3:$H$19</c:f>
              <c:numCache>
                <c:formatCode>General</c:formatCode>
                <c:ptCount val="17"/>
                <c:pt idx="0">
                  <c:v>10</c:v>
                </c:pt>
                <c:pt idx="1">
                  <c:v>4</c:v>
                </c:pt>
                <c:pt idx="2">
                  <c:v>13</c:v>
                </c:pt>
                <c:pt idx="3">
                  <c:v>11</c:v>
                </c:pt>
                <c:pt idx="4">
                  <c:v>10</c:v>
                </c:pt>
                <c:pt idx="5">
                  <c:v>1</c:v>
                </c:pt>
                <c:pt idx="6">
                  <c:v>0</c:v>
                </c:pt>
                <c:pt idx="7">
                  <c:v>2</c:v>
                </c:pt>
                <c:pt idx="8">
                  <c:v>4</c:v>
                </c:pt>
                <c:pt idx="9">
                  <c:v>3</c:v>
                </c:pt>
                <c:pt idx="10">
                  <c:v>1</c:v>
                </c:pt>
                <c:pt idx="11">
                  <c:v>4</c:v>
                </c:pt>
                <c:pt idx="12">
                  <c:v>0</c:v>
                </c:pt>
                <c:pt idx="13">
                  <c:v>1</c:v>
                </c:pt>
                <c:pt idx="14">
                  <c:v>1</c:v>
                </c:pt>
                <c:pt idx="15">
                  <c:v>3</c:v>
                </c:pt>
                <c:pt idx="16">
                  <c:v>0</c:v>
                </c:pt>
              </c:numCache>
            </c:numRef>
          </c:val>
        </c:ser>
        <c:ser>
          <c:idx val="0"/>
          <c:order val="1"/>
          <c:tx>
            <c:v>Specific to BGI</c:v>
          </c:tx>
          <c:spPr>
            <a:solidFill>
              <a:srgbClr val="0070C0"/>
            </a:solidFill>
            <a:ln>
              <a:solidFill>
                <a:srgbClr val="0070C0"/>
              </a:solidFill>
            </a:ln>
          </c:spPr>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dPt>
            <c:idx val="5"/>
            <c:invertIfNegative val="0"/>
            <c:bubble3D val="0"/>
          </c:dPt>
          <c:dPt>
            <c:idx val="6"/>
            <c:invertIfNegative val="0"/>
            <c:bubble3D val="0"/>
          </c:dPt>
          <c:dPt>
            <c:idx val="7"/>
            <c:invertIfNegative val="0"/>
            <c:bubble3D val="0"/>
          </c:dPt>
          <c:dPt>
            <c:idx val="8"/>
            <c:invertIfNegative val="0"/>
            <c:bubble3D val="0"/>
          </c:dPt>
          <c:dPt>
            <c:idx val="9"/>
            <c:invertIfNegative val="0"/>
            <c:bubble3D val="0"/>
          </c:dPt>
          <c:dPt>
            <c:idx val="10"/>
            <c:invertIfNegative val="0"/>
            <c:bubble3D val="0"/>
          </c:dPt>
          <c:dPt>
            <c:idx val="11"/>
            <c:invertIfNegative val="0"/>
            <c:bubble3D val="0"/>
          </c:dPt>
          <c:dPt>
            <c:idx val="12"/>
            <c:invertIfNegative val="0"/>
            <c:bubble3D val="0"/>
          </c:dPt>
          <c:dPt>
            <c:idx val="13"/>
            <c:invertIfNegative val="0"/>
            <c:bubble3D val="0"/>
          </c:dPt>
          <c:dPt>
            <c:idx val="14"/>
            <c:invertIfNegative val="0"/>
            <c:bubble3D val="0"/>
          </c:dPt>
          <c:dPt>
            <c:idx val="15"/>
            <c:invertIfNegative val="0"/>
            <c:bubble3D val="0"/>
          </c:dPt>
          <c:dPt>
            <c:idx val="16"/>
            <c:invertIfNegative val="0"/>
            <c:bubble3D val="0"/>
          </c:dPt>
          <c:cat>
            <c:strRef>
              <c:f>'Barrier sub-categories'!$B$3:$B$19</c:f>
              <c:strCache>
                <c:ptCount val="17"/>
                <c:pt idx="0">
                  <c:v>Reluctance to support novel/new approaches/change practices</c:v>
                </c:pt>
                <c:pt idx="1">
                  <c:v>Lack of knowledge, education, awareness</c:v>
                </c:pt>
                <c:pt idx="2">
                  <c:v>Funding and costs</c:v>
                </c:pt>
                <c:pt idx="3">
                  <c:v>Ineffective/lack of communication</c:v>
                </c:pt>
                <c:pt idx="4">
                  <c:v>Issues with partnership working</c:v>
                </c:pt>
                <c:pt idx="5">
                  <c:v>Maintenance and adoption</c:v>
                </c:pt>
                <c:pt idx="6">
                  <c:v>Identifying and quantifying /monetising the multiple benefits</c:v>
                </c:pt>
                <c:pt idx="7">
                  <c:v>Legislation, regulations and governance</c:v>
                </c:pt>
                <c:pt idx="8">
                  <c:v>Physical science/engineering uncertainties</c:v>
                </c:pt>
                <c:pt idx="9">
                  <c:v>Behaviours and culture</c:v>
                </c:pt>
                <c:pt idx="10">
                  <c:v>Institutional capacity and expertise</c:v>
                </c:pt>
                <c:pt idx="11">
                  <c:v>Responsibilities and ownership</c:v>
                </c:pt>
                <c:pt idx="12">
                  <c:v>Lack of available space</c:v>
                </c:pt>
                <c:pt idx="13">
                  <c:v>Political leadership and champions</c:v>
                </c:pt>
                <c:pt idx="14">
                  <c:v>Future land use and climate</c:v>
                </c:pt>
                <c:pt idx="15">
                  <c:v>Low priority and/or competing priorities</c:v>
                </c:pt>
                <c:pt idx="16">
                  <c:v>Negative past experiences</c:v>
                </c:pt>
              </c:strCache>
            </c:strRef>
          </c:cat>
          <c:val>
            <c:numRef>
              <c:f>'Barrier sub-categories'!$G$3:$G$19</c:f>
              <c:numCache>
                <c:formatCode>General</c:formatCode>
                <c:ptCount val="17"/>
                <c:pt idx="0">
                  <c:v>20</c:v>
                </c:pt>
                <c:pt idx="1">
                  <c:v>21</c:v>
                </c:pt>
                <c:pt idx="2">
                  <c:v>9</c:v>
                </c:pt>
                <c:pt idx="3">
                  <c:v>8</c:v>
                </c:pt>
                <c:pt idx="4">
                  <c:v>4</c:v>
                </c:pt>
                <c:pt idx="5">
                  <c:v>11</c:v>
                </c:pt>
                <c:pt idx="6">
                  <c:v>11</c:v>
                </c:pt>
                <c:pt idx="7">
                  <c:v>8</c:v>
                </c:pt>
                <c:pt idx="8">
                  <c:v>4</c:v>
                </c:pt>
                <c:pt idx="9">
                  <c:v>4</c:v>
                </c:pt>
                <c:pt idx="10">
                  <c:v>5</c:v>
                </c:pt>
                <c:pt idx="11">
                  <c:v>0</c:v>
                </c:pt>
                <c:pt idx="12">
                  <c:v>4</c:v>
                </c:pt>
                <c:pt idx="13">
                  <c:v>3</c:v>
                </c:pt>
                <c:pt idx="14">
                  <c:v>2</c:v>
                </c:pt>
                <c:pt idx="15">
                  <c:v>0</c:v>
                </c:pt>
                <c:pt idx="16">
                  <c:v>2</c:v>
                </c:pt>
              </c:numCache>
            </c:numRef>
          </c:val>
        </c:ser>
        <c:dLbls>
          <c:showLegendKey val="0"/>
          <c:showVal val="0"/>
          <c:showCatName val="0"/>
          <c:showSerName val="0"/>
          <c:showPercent val="0"/>
          <c:showBubbleSize val="0"/>
        </c:dLbls>
        <c:gapWidth val="150"/>
        <c:axId val="583689488"/>
        <c:axId val="583690608"/>
      </c:barChart>
      <c:catAx>
        <c:axId val="583689488"/>
        <c:scaling>
          <c:orientation val="minMax"/>
        </c:scaling>
        <c:delete val="0"/>
        <c:axPos val="l"/>
        <c:majorTickMark val="out"/>
        <c:minorTickMark val="none"/>
        <c:tickLblPos val="nextTo"/>
        <c:txPr>
          <a:bodyPr/>
          <a:lstStyle/>
          <a:p>
            <a:pPr>
              <a:defRPr sz="1400"/>
            </a:pPr>
            <a:endParaRPr lang="en-US"/>
          </a:p>
        </c:txPr>
        <c:crossAx val="583690608"/>
        <c:crosses val="autoZero"/>
        <c:auto val="1"/>
        <c:lblAlgn val="ctr"/>
        <c:lblOffset val="100"/>
        <c:noMultiLvlLbl val="0"/>
      </c:catAx>
      <c:valAx>
        <c:axId val="583690608"/>
        <c:scaling>
          <c:orientation val="minMax"/>
          <c:max val="21"/>
        </c:scaling>
        <c:delete val="0"/>
        <c:axPos val="b"/>
        <c:title>
          <c:tx>
            <c:rich>
              <a:bodyPr/>
              <a:lstStyle/>
              <a:p>
                <a:pPr>
                  <a:defRPr sz="1400"/>
                </a:pPr>
                <a:r>
                  <a:rPr lang="en-US" sz="1400"/>
                  <a:t>Number of references (all respondents)</a:t>
                </a:r>
              </a:p>
            </c:rich>
          </c:tx>
          <c:layout>
            <c:manualLayout>
              <c:xMode val="edge"/>
              <c:yMode val="edge"/>
              <c:x val="0.54919676946463947"/>
              <c:y val="0.93474269008546995"/>
            </c:manualLayout>
          </c:layout>
          <c:overlay val="0"/>
        </c:title>
        <c:numFmt formatCode="General" sourceLinked="1"/>
        <c:majorTickMark val="out"/>
        <c:minorTickMark val="none"/>
        <c:tickLblPos val="nextTo"/>
        <c:txPr>
          <a:bodyPr/>
          <a:lstStyle/>
          <a:p>
            <a:pPr>
              <a:defRPr sz="1400"/>
            </a:pPr>
            <a:endParaRPr lang="en-US"/>
          </a:p>
        </c:txPr>
        <c:crossAx val="583689488"/>
        <c:crosses val="autoZero"/>
        <c:crossBetween val="between"/>
        <c:majorUnit val="3"/>
      </c:valAx>
    </c:plotArea>
    <c:legend>
      <c:legendPos val="b"/>
      <c:layout>
        <c:manualLayout>
          <c:xMode val="edge"/>
          <c:yMode val="edge"/>
          <c:x val="0.67304728040205453"/>
          <c:y val="0.21164089779855932"/>
          <c:w val="0.29936414866074051"/>
          <c:h val="0.18439935071924635"/>
        </c:manualLayout>
      </c:layout>
      <c:overlay val="0"/>
      <c:txPr>
        <a:bodyPr/>
        <a:lstStyle/>
        <a:p>
          <a:pPr>
            <a:defRPr sz="1400"/>
          </a:pPr>
          <a:endParaRPr lang="en-US"/>
        </a:p>
      </c:txPr>
    </c:legend>
    <c:plotVisOnly val="1"/>
    <c:dispBlanksAs val="gap"/>
    <c:showDLblsOverMax val="0"/>
  </c:chart>
  <c:spPr>
    <a:ln>
      <a:noFill/>
    </a:ln>
  </c:sp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0.71646</cdr:x>
      <cdr:y>0.31024</cdr:y>
    </cdr:from>
    <cdr:to>
      <cdr:x>0.96935</cdr:x>
      <cdr:y>0.37512</cdr:y>
    </cdr:to>
    <cdr:sp macro="" textlink="">
      <cdr:nvSpPr>
        <cdr:cNvPr id="2" name="TextBox 7"/>
        <cdr:cNvSpPr txBox="1"/>
      </cdr:nvSpPr>
      <cdr:spPr>
        <a:xfrm xmlns:a="http://schemas.openxmlformats.org/drawingml/2006/main">
          <a:off x="6732214" y="1913264"/>
          <a:ext cx="2376290" cy="400110"/>
        </a:xfrm>
        <a:prstGeom xmlns:a="http://schemas.openxmlformats.org/drawingml/2006/main" prst="rect">
          <a:avLst/>
        </a:prstGeom>
        <a:solidFill xmlns:a="http://schemas.openxmlformats.org/drawingml/2006/main">
          <a:schemeClr val="bg1"/>
        </a:solidFill>
      </cdr:spPr>
      <cdr:txBody>
        <a:bodyPr xmlns:a="http://schemas.openxmlformats.org/drawingml/2006/main" wrap="square" l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GB" sz="2000" dirty="0"/>
            <a:t> </a:t>
          </a:r>
          <a:r>
            <a:rPr lang="en-GB" sz="2000" dirty="0" smtClean="0"/>
            <a:t>   General Barriers</a:t>
          </a:r>
          <a:endParaRPr lang="en-GB" sz="20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712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7636" y="0"/>
            <a:ext cx="2951163" cy="497126"/>
          </a:xfrm>
          <a:prstGeom prst="rect">
            <a:avLst/>
          </a:prstGeom>
        </p:spPr>
        <p:txBody>
          <a:bodyPr vert="horz" lIns="91440" tIns="45720" rIns="91440" bIns="45720" rtlCol="0"/>
          <a:lstStyle>
            <a:lvl1pPr algn="r">
              <a:defRPr sz="1200"/>
            </a:lvl1pPr>
          </a:lstStyle>
          <a:p>
            <a:fld id="{7FF20EB8-066B-4B74-80F4-ED5B90A4338F}" type="datetimeFigureOut">
              <a:rPr lang="en-GB" smtClean="0"/>
              <a:t>10/11/2016</a:t>
            </a:fld>
            <a:endParaRPr lang="en-GB"/>
          </a:p>
        </p:txBody>
      </p:sp>
      <p:sp>
        <p:nvSpPr>
          <p:cNvPr id="4" name="Slide Image Placeholder 3"/>
          <p:cNvSpPr>
            <a:spLocks noGrp="1" noRot="1" noChangeAspect="1"/>
          </p:cNvSpPr>
          <p:nvPr>
            <p:ph type="sldImg" idx="2"/>
          </p:nvPr>
        </p:nvSpPr>
        <p:spPr>
          <a:xfrm>
            <a:off x="920750" y="746125"/>
            <a:ext cx="4968875" cy="37274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038" y="4722694"/>
            <a:ext cx="5448300" cy="447413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43662"/>
            <a:ext cx="2951163" cy="497126"/>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7636" y="9443662"/>
            <a:ext cx="2951163" cy="497126"/>
          </a:xfrm>
          <a:prstGeom prst="rect">
            <a:avLst/>
          </a:prstGeom>
        </p:spPr>
        <p:txBody>
          <a:bodyPr vert="horz" lIns="91440" tIns="45720" rIns="91440" bIns="45720" rtlCol="0" anchor="b"/>
          <a:lstStyle>
            <a:lvl1pPr algn="r">
              <a:defRPr sz="1200"/>
            </a:lvl1pPr>
          </a:lstStyle>
          <a:p>
            <a:fld id="{AEB11661-0CE0-42F1-B5D7-123365516025}" type="slidenum">
              <a:rPr lang="en-GB" smtClean="0"/>
              <a:t>‹#›</a:t>
            </a:fld>
            <a:endParaRPr lang="en-GB"/>
          </a:p>
        </p:txBody>
      </p:sp>
    </p:spTree>
    <p:extLst>
      <p:ext uri="{BB962C8B-B14F-4D97-AF65-F5344CB8AC3E}">
        <p14:creationId xmlns:p14="http://schemas.microsoft.com/office/powerpoint/2010/main" val="4231571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bluegreencities.ac.uk/bluegreencities/documents/floodfootprintassessment-dm.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EB11661-0CE0-42F1-B5D7-123365516025}" type="slidenum">
              <a:rPr lang="en-GB" smtClean="0"/>
              <a:t>1</a:t>
            </a:fld>
            <a:endParaRPr lang="en-GB"/>
          </a:p>
        </p:txBody>
      </p:sp>
    </p:spTree>
    <p:extLst>
      <p:ext uri="{BB962C8B-B14F-4D97-AF65-F5344CB8AC3E}">
        <p14:creationId xmlns:p14="http://schemas.microsoft.com/office/powerpoint/2010/main" val="181420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barriers fall into two categories: those specific to Blue-Green infrastructure (illustrated</a:t>
            </a:r>
            <a:r>
              <a:rPr lang="en-GB" sz="1200" kern="1200" baseline="0" dirty="0" smtClean="0">
                <a:solidFill>
                  <a:schemeClr val="tx1"/>
                </a:solidFill>
                <a:effectLst/>
                <a:latin typeface="+mn-lt"/>
                <a:ea typeface="+mn-ea"/>
                <a:cs typeface="+mn-cs"/>
              </a:rPr>
              <a:t> in blue)</a:t>
            </a:r>
            <a:r>
              <a:rPr lang="en-GB" sz="1200" kern="1200" dirty="0" smtClean="0">
                <a:solidFill>
                  <a:schemeClr val="tx1"/>
                </a:solidFill>
                <a:effectLst/>
                <a:latin typeface="+mn-lt"/>
                <a:ea typeface="+mn-ea"/>
                <a:cs typeface="+mn-cs"/>
              </a:rPr>
              <a:t>, and those experienced by other water and environmental infrastructure projects (illustrated in brown), including grey approaches to flood risk management.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In the context of these interviews and the statements</a:t>
            </a:r>
            <a:r>
              <a:rPr lang="en-GB" sz="1200" kern="1200" baseline="0" dirty="0" smtClean="0">
                <a:solidFill>
                  <a:schemeClr val="tx1"/>
                </a:solidFill>
                <a:effectLst/>
                <a:latin typeface="+mn-lt"/>
                <a:ea typeface="+mn-ea"/>
                <a:cs typeface="+mn-cs"/>
              </a:rPr>
              <a:t> that the respondents were giving, we found that the </a:t>
            </a:r>
            <a:r>
              <a:rPr lang="en-GB" sz="1200" kern="1200" dirty="0" smtClean="0">
                <a:solidFill>
                  <a:schemeClr val="tx1"/>
                </a:solidFill>
                <a:effectLst/>
                <a:latin typeface="+mn-lt"/>
                <a:ea typeface="+mn-ea"/>
                <a:cs typeface="+mn-cs"/>
              </a:rPr>
              <a:t>majority of the barriers associated with lack of knowledge, education and awareness, the reluctance to support novel approaches and change practice, maintenance and adoption, and identifying and quantifying/monetising the multiple benefits, were specific to Blue-Green infrastructure projects.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This</a:t>
            </a:r>
            <a:r>
              <a:rPr lang="en-GB" sz="1200" kern="1200" baseline="0" dirty="0" smtClean="0">
                <a:solidFill>
                  <a:schemeClr val="tx1"/>
                </a:solidFill>
                <a:effectLst/>
                <a:latin typeface="+mn-lt"/>
                <a:ea typeface="+mn-ea"/>
                <a:cs typeface="+mn-cs"/>
              </a:rPr>
              <a:t> suggests that strategies to overcome the barriers need to be geared specifically to the Blue-Green barriers.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a:defRPr/>
            </a:pPr>
            <a:r>
              <a:rPr lang="en-GB" dirty="0"/>
              <a:t>Sheffield benefits from being home to the Pennine Water Group at Sheffield University – it can and should use the LAA and Advocacy coalition approaches outlined in next slides.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AEB11661-0CE0-42F1-B5D7-123365516025}" type="slidenum">
              <a:rPr lang="en-GB" smtClean="0"/>
              <a:pPr/>
              <a:t>10</a:t>
            </a:fld>
            <a:endParaRPr lang="en-GB" dirty="0"/>
          </a:p>
        </p:txBody>
      </p:sp>
    </p:spTree>
    <p:extLst>
      <p:ext uri="{BB962C8B-B14F-4D97-AF65-F5344CB8AC3E}">
        <p14:creationId xmlns:p14="http://schemas.microsoft.com/office/powerpoint/2010/main" val="2795126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The objective of the Newcastle LAA is to promote the blue-green vision for Newcastle and realise it by recognising, and utilising, windows of opportunity for potentially influencing the strategies of decision makers. The BG vision was negotiated by the LAA members towards the start of this initiative. </a:t>
            </a:r>
          </a:p>
          <a:p>
            <a:pPr eaLnBrk="1" hangingPunct="1">
              <a:spcBef>
                <a:spcPct val="0"/>
              </a:spcBef>
            </a:pPr>
            <a:endParaRPr lang="en-GB" altLang="en-US" dirty="0" smtClean="0"/>
          </a:p>
          <a:p>
            <a:pPr eaLnBrk="1" hangingPunct="1">
              <a:spcBef>
                <a:spcPct val="0"/>
              </a:spcBef>
            </a:pPr>
            <a:r>
              <a:rPr lang="en-GB" altLang="en-US" dirty="0" smtClean="0"/>
              <a:t>There were multiple meetings over 3 years. </a:t>
            </a:r>
          </a:p>
          <a:p>
            <a:pPr eaLnBrk="1" hangingPunct="1">
              <a:spcBef>
                <a:spcPct val="0"/>
              </a:spcBef>
            </a:pPr>
            <a:endParaRPr lang="en-GB" altLang="en-US" dirty="0" smtClean="0"/>
          </a:p>
          <a:p>
            <a:pPr eaLnBrk="1" hangingPunct="1">
              <a:spcBef>
                <a:spcPct val="0"/>
              </a:spcBef>
            </a:pPr>
            <a:r>
              <a:rPr lang="en-GB" altLang="en-US" dirty="0" smtClean="0"/>
              <a:t>Early on the LAA decided to explore how to ‘Blue-Green the Newcastle urban core’. The objective was to help identify the potential types and locations suitable for Blue-Green retrofit. The LAA used A0 maps of sections of the core and asked the groups to annotate the maps with their suggestions. The suggestions were then compiled into one large map of a Blue-Green urban core.</a:t>
            </a:r>
          </a:p>
        </p:txBody>
      </p:sp>
      <p:sp>
        <p:nvSpPr>
          <p:cNvPr id="4" name="Slide Number Placeholder 3"/>
          <p:cNvSpPr>
            <a:spLocks noGrp="1"/>
          </p:cNvSpPr>
          <p:nvPr>
            <p:ph type="sldNum" sz="quarter" idx="5"/>
          </p:nvPr>
        </p:nvSpPr>
        <p:spPr/>
        <p:txBody>
          <a:bodyPr/>
          <a:lstStyle/>
          <a:p>
            <a:pPr>
              <a:defRPr/>
            </a:pPr>
            <a:fld id="{E3130B89-681E-4D15-AAD2-C5F8E4B026A6}" type="slidenum">
              <a:rPr lang="en-GB" smtClean="0"/>
              <a:pPr>
                <a:defRPr/>
              </a:pPr>
              <a:t>11</a:t>
            </a:fld>
            <a:endParaRPr lang="en-GB" dirty="0"/>
          </a:p>
        </p:txBody>
      </p:sp>
    </p:spTree>
    <p:extLst>
      <p:ext uri="{BB962C8B-B14F-4D97-AF65-F5344CB8AC3E}">
        <p14:creationId xmlns:p14="http://schemas.microsoft.com/office/powerpoint/2010/main" val="4286086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1295">
              <a:lnSpc>
                <a:spcPct val="115000"/>
              </a:lnSpc>
              <a:spcAft>
                <a:spcPts val="0"/>
              </a:spcAft>
            </a:pPr>
            <a:r>
              <a:rPr lang="en-GB" dirty="0">
                <a:latin typeface="Arial"/>
                <a:ea typeface="Calibri"/>
                <a:cs typeface="Times New Roman"/>
              </a:rPr>
              <a:t> </a:t>
            </a:r>
            <a:endParaRPr lang="en-GB" sz="1050" dirty="0">
              <a:latin typeface="Arial"/>
              <a:ea typeface="Calibri"/>
              <a:cs typeface="Times New Roman"/>
            </a:endParaRPr>
          </a:p>
          <a:p>
            <a:pPr marL="342900" lvl="0" indent="-342900">
              <a:lnSpc>
                <a:spcPct val="115000"/>
              </a:lnSpc>
              <a:spcAft>
                <a:spcPts val="0"/>
              </a:spcAft>
              <a:buFont typeface="+mj-lt"/>
              <a:buAutoNum type="arabicPeriod"/>
            </a:pPr>
            <a:r>
              <a:rPr lang="en-GB" dirty="0">
                <a:latin typeface="Arial"/>
                <a:ea typeface="Calibri"/>
                <a:cs typeface="Times New Roman"/>
              </a:rPr>
              <a:t>Experience in Newcastle demonstrates the efficacy of the LAA approach – on 18 February this year Newcastle City, Northumbrian Water, Newcastle University, the Environment Agency, Arup and </a:t>
            </a:r>
            <a:r>
              <a:rPr lang="en-GB" dirty="0" err="1">
                <a:latin typeface="Arial"/>
                <a:ea typeface="Calibri"/>
                <a:cs typeface="Times New Roman"/>
              </a:rPr>
              <a:t>Haskoning</a:t>
            </a:r>
            <a:r>
              <a:rPr lang="en-GB" dirty="0">
                <a:latin typeface="Arial"/>
                <a:ea typeface="Calibri"/>
                <a:cs typeface="Times New Roman"/>
              </a:rPr>
              <a:t> signed a pledge to make Newcastle a Blue-Green City and this now written into the 2016 version of the City’s ‘Local Flood </a:t>
            </a:r>
            <a:r>
              <a:rPr lang="en-GB" dirty="0" smtClean="0">
                <a:latin typeface="Arial"/>
                <a:ea typeface="Calibri"/>
                <a:cs typeface="Times New Roman"/>
              </a:rPr>
              <a:t>Risk</a:t>
            </a:r>
            <a:r>
              <a:rPr lang="en-GB" sz="1050" dirty="0" smtClean="0">
                <a:latin typeface="Arial"/>
                <a:ea typeface="Calibri"/>
                <a:cs typeface="Times New Roman"/>
              </a:rPr>
              <a:t> </a:t>
            </a:r>
            <a:r>
              <a:rPr lang="en-GB" dirty="0" smtClean="0">
                <a:latin typeface="Arial"/>
                <a:ea typeface="Calibri"/>
                <a:cs typeface="Times New Roman"/>
              </a:rPr>
              <a:t>Management </a:t>
            </a:r>
            <a:r>
              <a:rPr lang="en-GB" dirty="0">
                <a:latin typeface="Arial"/>
                <a:ea typeface="Calibri"/>
                <a:cs typeface="Times New Roman"/>
              </a:rPr>
              <a:t>Plan’. </a:t>
            </a:r>
            <a:endParaRPr lang="en-GB" sz="1050" dirty="0" smtClean="0">
              <a:latin typeface="Arial"/>
              <a:ea typeface="Calibri"/>
              <a:cs typeface="Times New Roman"/>
            </a:endParaRPr>
          </a:p>
          <a:p>
            <a:pPr marL="342900" lvl="0" indent="-342900">
              <a:lnSpc>
                <a:spcPct val="115000"/>
              </a:lnSpc>
              <a:spcAft>
                <a:spcPts val="0"/>
              </a:spcAft>
              <a:buFont typeface="+mj-lt"/>
              <a:buAutoNum type="arabicPeriod"/>
            </a:pPr>
            <a:r>
              <a:rPr lang="en-GB" dirty="0" smtClean="0">
                <a:latin typeface="Arial"/>
                <a:ea typeface="Calibri"/>
                <a:cs typeface="Times New Roman"/>
              </a:rPr>
              <a:t>Recent </a:t>
            </a:r>
            <a:r>
              <a:rPr lang="en-GB" dirty="0">
                <a:latin typeface="Arial"/>
                <a:ea typeface="Calibri"/>
                <a:cs typeface="Times New Roman"/>
              </a:rPr>
              <a:t>research has established that social and institutional barriers to innovation are more problematic than scientific and technical barriers but progressive cities like Glasgow, Birmingham and Newcastle have been able to overcome these barriers and innovate by bringing urban planning, development and flood management professionals together and allowing them to build trust, share knowledge and re-envision UFRM across </a:t>
            </a:r>
            <a:r>
              <a:rPr lang="en-GB" dirty="0" smtClean="0">
                <a:latin typeface="Arial"/>
                <a:ea typeface="Calibri"/>
                <a:cs typeface="Times New Roman"/>
              </a:rPr>
              <a:t>institutions </a:t>
            </a:r>
            <a:r>
              <a:rPr lang="en-GB" dirty="0">
                <a:latin typeface="Arial"/>
                <a:ea typeface="Calibri"/>
                <a:cs typeface="Times New Roman"/>
              </a:rPr>
              <a:t>and outside their job </a:t>
            </a:r>
            <a:r>
              <a:rPr lang="en-GB" dirty="0" smtClean="0">
                <a:latin typeface="Arial"/>
                <a:ea typeface="Calibri"/>
                <a:cs typeface="Times New Roman"/>
              </a:rPr>
              <a:t>descriptions</a:t>
            </a:r>
            <a:r>
              <a:rPr lang="en-GB" baseline="30000" dirty="0" smtClean="0">
                <a:latin typeface="Arial"/>
                <a:ea typeface="Calibri"/>
                <a:cs typeface="Times New Roman"/>
              </a:rPr>
              <a:t>1</a:t>
            </a:r>
            <a:r>
              <a:rPr lang="en-GB" dirty="0" smtClean="0">
                <a:latin typeface="Arial"/>
                <a:ea typeface="Calibri"/>
                <a:cs typeface="Times New Roman"/>
              </a:rPr>
              <a:t>.  </a:t>
            </a:r>
            <a:r>
              <a:rPr lang="en-GB" dirty="0">
                <a:latin typeface="Arial"/>
                <a:ea typeface="Calibri"/>
                <a:cs typeface="Times New Roman"/>
              </a:rPr>
              <a:t>in </a:t>
            </a:r>
            <a:r>
              <a:rPr lang="en-GB" i="1" dirty="0">
                <a:latin typeface="Arial"/>
                <a:ea typeface="Calibri"/>
                <a:cs typeface="Times New Roman"/>
              </a:rPr>
              <a:t>‘Learning and Action Alliances’</a:t>
            </a:r>
            <a:r>
              <a:rPr lang="en-GB" dirty="0">
                <a:latin typeface="Arial"/>
                <a:ea typeface="Calibri"/>
                <a:cs typeface="Times New Roman"/>
              </a:rPr>
              <a:t> </a:t>
            </a:r>
            <a:r>
              <a:rPr lang="en-GB" baseline="30000" dirty="0" smtClean="0">
                <a:latin typeface="Arial"/>
                <a:ea typeface="Calibri"/>
                <a:cs typeface="Times New Roman"/>
              </a:rPr>
              <a:t>2</a:t>
            </a:r>
            <a:r>
              <a:rPr lang="en-GB" dirty="0" smtClean="0">
                <a:latin typeface="Arial"/>
                <a:ea typeface="Calibri"/>
                <a:cs typeface="Times New Roman"/>
              </a:rPr>
              <a:t>and </a:t>
            </a:r>
            <a:r>
              <a:rPr lang="en-GB" dirty="0">
                <a:latin typeface="Arial"/>
                <a:ea typeface="Calibri"/>
                <a:cs typeface="Times New Roman"/>
              </a:rPr>
              <a:t>through </a:t>
            </a:r>
            <a:r>
              <a:rPr lang="en-GB" i="1" dirty="0">
                <a:latin typeface="Arial"/>
                <a:ea typeface="Calibri"/>
                <a:cs typeface="Times New Roman"/>
              </a:rPr>
              <a:t>‘Advocacy Coalitions</a:t>
            </a:r>
            <a:r>
              <a:rPr lang="en-GB" i="1" dirty="0" smtClean="0">
                <a:latin typeface="Arial"/>
                <a:ea typeface="Calibri"/>
                <a:cs typeface="Times New Roman"/>
              </a:rPr>
              <a:t>’</a:t>
            </a:r>
            <a:r>
              <a:rPr lang="en-GB" dirty="0" smtClean="0">
                <a:latin typeface="Arial"/>
                <a:ea typeface="Calibri"/>
                <a:cs typeface="Times New Roman"/>
              </a:rPr>
              <a:t>.</a:t>
            </a:r>
            <a:r>
              <a:rPr lang="en-GB" baseline="30000" dirty="0" smtClean="0">
                <a:latin typeface="Arial"/>
                <a:ea typeface="Calibri"/>
                <a:cs typeface="Times New Roman"/>
              </a:rPr>
              <a:t>3</a:t>
            </a:r>
          </a:p>
          <a:p>
            <a:pPr marL="342900" lvl="0" indent="-342900">
              <a:lnSpc>
                <a:spcPct val="115000"/>
              </a:lnSpc>
              <a:spcAft>
                <a:spcPts val="0"/>
              </a:spcAft>
              <a:buFont typeface="+mj-lt"/>
              <a:buAutoNum type="arabicPeriod"/>
            </a:pPr>
            <a:endParaRPr lang="en-GB" sz="1050" baseline="30000" dirty="0">
              <a:latin typeface="Arial"/>
              <a:ea typeface="Calibri"/>
              <a:cs typeface="Times New Roman"/>
            </a:endParaRPr>
          </a:p>
          <a:p>
            <a:pPr>
              <a:spcAft>
                <a:spcPts val="0"/>
              </a:spcAft>
            </a:pPr>
            <a:r>
              <a:rPr lang="en-GB" sz="1050" dirty="0" smtClean="0">
                <a:ea typeface="Calibri"/>
                <a:cs typeface="Times New Roman"/>
              </a:rPr>
              <a:t>1. </a:t>
            </a:r>
            <a:r>
              <a:rPr lang="en-GB" sz="1050" dirty="0" err="1" smtClean="0">
                <a:ea typeface="Calibri"/>
                <a:cs typeface="Times New Roman"/>
              </a:rPr>
              <a:t>Lafinhan</a:t>
            </a:r>
            <a:r>
              <a:rPr lang="en-GB" sz="1050" dirty="0">
                <a:ea typeface="Calibri"/>
                <a:cs typeface="Times New Roman"/>
              </a:rPr>
              <a:t>, D. 2014. The changing governance of UK flood management policies 1998-2010: a comparative analysis of local approaches in Scotland and England. Thesis submitted to the University of Nottingham for the degree of Doctor of Philosophy, 289p.</a:t>
            </a:r>
            <a:endParaRPr lang="en-GB" sz="900" dirty="0">
              <a:latin typeface="Arial"/>
              <a:ea typeface="Calibri"/>
              <a:cs typeface="Times New Roman"/>
            </a:endParaRPr>
          </a:p>
          <a:p>
            <a:pPr algn="just">
              <a:spcAft>
                <a:spcPts val="0"/>
              </a:spcAft>
            </a:pPr>
            <a:r>
              <a:rPr lang="en-US" sz="1050" dirty="0" smtClean="0">
                <a:ea typeface="Calibri"/>
              </a:rPr>
              <a:t>2. Ashley</a:t>
            </a:r>
            <a:r>
              <a:rPr lang="en-US" sz="1050" dirty="0">
                <a:ea typeface="Calibri"/>
              </a:rPr>
              <a:t>, R., </a:t>
            </a:r>
            <a:r>
              <a:rPr lang="en-US" sz="1050" dirty="0" err="1">
                <a:ea typeface="Calibri"/>
              </a:rPr>
              <a:t>Blanskby</a:t>
            </a:r>
            <a:r>
              <a:rPr lang="en-US" sz="1050" dirty="0">
                <a:ea typeface="Calibri"/>
              </a:rPr>
              <a:t>, J., Newman, R., </a:t>
            </a:r>
            <a:r>
              <a:rPr lang="en-US" sz="1050" dirty="0" err="1">
                <a:ea typeface="Calibri"/>
              </a:rPr>
              <a:t>Gersonius</a:t>
            </a:r>
            <a:r>
              <a:rPr lang="en-US" sz="1050" dirty="0">
                <a:ea typeface="Calibri"/>
              </a:rPr>
              <a:t>, B., Poole, A., Lindley, G., Smith, S., Ogden, S., </a:t>
            </a:r>
            <a:r>
              <a:rPr lang="en-US" sz="1050" dirty="0" err="1">
                <a:ea typeface="Calibri"/>
              </a:rPr>
              <a:t>Nowell</a:t>
            </a:r>
            <a:r>
              <a:rPr lang="en-US" sz="1050" dirty="0">
                <a:ea typeface="Calibri"/>
              </a:rPr>
              <a:t>, R., 2012. Learning and Action Alliances to build capacity for flood resilience. Journal of Flood Risk Management 5, 14-22. DOI: 10.1111/j.1753-318X.2011.01108.x. </a:t>
            </a:r>
            <a:endParaRPr lang="en-GB" sz="1050" dirty="0" smtClean="0">
              <a:latin typeface="Times New Roman"/>
              <a:ea typeface="Calibri"/>
            </a:endParaRPr>
          </a:p>
          <a:p>
            <a:pPr algn="just">
              <a:spcAft>
                <a:spcPts val="0"/>
              </a:spcAft>
            </a:pPr>
            <a:r>
              <a:rPr lang="en-GB" sz="1050" dirty="0" smtClean="0">
                <a:latin typeface="Times New Roman"/>
                <a:ea typeface="Calibri"/>
                <a:cs typeface="Times New Roman"/>
              </a:rPr>
              <a:t>3. </a:t>
            </a:r>
            <a:r>
              <a:rPr lang="en-GB" sz="1050" dirty="0" err="1" smtClean="0">
                <a:ea typeface="Calibri"/>
                <a:cs typeface="Times New Roman"/>
              </a:rPr>
              <a:t>Weilbe</a:t>
            </a:r>
            <a:r>
              <a:rPr lang="en-GB" sz="1050" dirty="0">
                <a:ea typeface="Calibri"/>
                <a:cs typeface="Times New Roman"/>
              </a:rPr>
              <a:t>, C. M., et al. (2011) A quarter century of the advocacy coalition framework: an introduction to the special issue. </a:t>
            </a:r>
            <a:r>
              <a:rPr lang="en-GB" sz="1050" i="1" dirty="0">
                <a:ea typeface="Calibri"/>
                <a:cs typeface="Times New Roman"/>
              </a:rPr>
              <a:t>Policy Studies Journal</a:t>
            </a:r>
            <a:r>
              <a:rPr lang="en-GB" sz="1050" dirty="0">
                <a:ea typeface="Calibri"/>
                <a:cs typeface="Times New Roman"/>
              </a:rPr>
              <a:t>, </a:t>
            </a:r>
            <a:r>
              <a:rPr lang="en-GB" sz="1050" i="1" dirty="0">
                <a:ea typeface="Calibri"/>
                <a:cs typeface="Times New Roman"/>
              </a:rPr>
              <a:t>39</a:t>
            </a:r>
            <a:r>
              <a:rPr lang="en-GB" sz="1050" dirty="0">
                <a:ea typeface="Calibri"/>
                <a:cs typeface="Times New Roman"/>
              </a:rPr>
              <a:t>(3), 349-360.</a:t>
            </a:r>
            <a:endParaRPr lang="en-GB" sz="1050" dirty="0">
              <a:latin typeface="Arial"/>
              <a:ea typeface="Calibri"/>
              <a:cs typeface="Times New Roman"/>
            </a:endParaRPr>
          </a:p>
          <a:p>
            <a:pPr>
              <a:spcAft>
                <a:spcPts val="0"/>
              </a:spcAft>
            </a:pPr>
            <a:r>
              <a:rPr lang="en-GB" sz="900" dirty="0">
                <a:latin typeface="Arial"/>
                <a:ea typeface="Calibri"/>
                <a:cs typeface="Times New Roman"/>
              </a:rPr>
              <a:t> </a:t>
            </a:r>
          </a:p>
          <a:p>
            <a:endParaRPr lang="en-GB" dirty="0"/>
          </a:p>
        </p:txBody>
      </p:sp>
      <p:sp>
        <p:nvSpPr>
          <p:cNvPr id="4" name="Slide Number Placeholder 3"/>
          <p:cNvSpPr>
            <a:spLocks noGrp="1"/>
          </p:cNvSpPr>
          <p:nvPr>
            <p:ph type="sldNum" sz="quarter" idx="10"/>
          </p:nvPr>
        </p:nvSpPr>
        <p:spPr/>
        <p:txBody>
          <a:bodyPr/>
          <a:lstStyle/>
          <a:p>
            <a:fld id="{AEB11661-0CE0-42F1-B5D7-123365516025}" type="slidenum">
              <a:rPr lang="en-GB" smtClean="0"/>
              <a:t>12</a:t>
            </a:fld>
            <a:endParaRPr lang="en-GB"/>
          </a:p>
        </p:txBody>
      </p:sp>
    </p:spTree>
    <p:extLst>
      <p:ext uri="{BB962C8B-B14F-4D97-AF65-F5344CB8AC3E}">
        <p14:creationId xmlns:p14="http://schemas.microsoft.com/office/powerpoint/2010/main" val="2530017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r>
              <a:rPr lang="en-GB" dirty="0" smtClean="0"/>
              <a:t>The </a:t>
            </a:r>
            <a:r>
              <a:rPr lang="en-GB" dirty="0"/>
              <a:t>NFRR is right to recommend transformative change in UFRM to: </a:t>
            </a:r>
            <a:r>
              <a:rPr lang="en-GB" b="1" dirty="0">
                <a:solidFill>
                  <a:schemeClr val="tx2"/>
                </a:solidFill>
              </a:rPr>
              <a:t>“unlock the economic, aesthetic and ecological value of the city’s water at the same time as making (Sheffield) an even nicer place to live.” </a:t>
            </a:r>
            <a:r>
              <a:rPr lang="en-GB" dirty="0"/>
              <a:t>and NFRR will, </a:t>
            </a:r>
            <a:r>
              <a:rPr lang="en-GB" b="1" dirty="0">
                <a:solidFill>
                  <a:schemeClr val="tx2"/>
                </a:solidFill>
              </a:rPr>
              <a:t>“be working with Sheffield to enable the city to identify development of a type that will beautify the city-scape, unlock opportunities for urban regeneration and fit with local development priorities. Our aim is for Sheffield, and thereafter the other Core Cities, to own and lead this resilient (re)development.”</a:t>
            </a:r>
            <a:r>
              <a:rPr lang="en-GB" dirty="0"/>
              <a:t> (NFRR, p25).</a:t>
            </a:r>
          </a:p>
          <a:p>
            <a:r>
              <a:rPr lang="en-GB" dirty="0"/>
              <a:t> </a:t>
            </a:r>
          </a:p>
          <a:p>
            <a:r>
              <a:rPr lang="en-GB" dirty="0"/>
              <a:t>For this approach to work, Sheffield and other core cities must get the sums right and at the moment the sums are likely to be wrong for two reasons</a:t>
            </a:r>
            <a:r>
              <a:rPr lang="en-GB" dirty="0" smtClean="0"/>
              <a:t>:</a:t>
            </a:r>
          </a:p>
          <a:p>
            <a:endParaRPr lang="en-GB" dirty="0"/>
          </a:p>
          <a:p>
            <a:r>
              <a:rPr lang="en-GB" dirty="0" smtClean="0"/>
              <a:t>1. Underestimating the benefits of ‘damages avoided’ through achieving flood resilience, which can be addressed using the ‘Flood Footprint’ economic analysis (next slide).</a:t>
            </a:r>
          </a:p>
          <a:p>
            <a:endParaRPr lang="en-GB" dirty="0"/>
          </a:p>
          <a:p>
            <a:r>
              <a:rPr lang="en-GB" dirty="0" smtClean="0"/>
              <a:t>2. Challenges of reliably valuing the non-flood, co-benefits of sustainable, Blue-Green approaches to achieving flood resilience (slides on </a:t>
            </a:r>
            <a:r>
              <a:rPr lang="en-GB" dirty="0" err="1" smtClean="0"/>
              <a:t>BeST</a:t>
            </a:r>
            <a:r>
              <a:rPr lang="en-GB" dirty="0" smtClean="0"/>
              <a:t> and the Multiple Benefits GIS-based Tool). </a:t>
            </a:r>
            <a:endParaRPr lang="en-GB" dirty="0"/>
          </a:p>
          <a:p>
            <a:endParaRPr lang="en-GB" dirty="0"/>
          </a:p>
        </p:txBody>
      </p:sp>
      <p:sp>
        <p:nvSpPr>
          <p:cNvPr id="4" name="Slide Number Placeholder 3"/>
          <p:cNvSpPr>
            <a:spLocks noGrp="1"/>
          </p:cNvSpPr>
          <p:nvPr>
            <p:ph type="sldNum" sz="quarter" idx="10"/>
          </p:nvPr>
        </p:nvSpPr>
        <p:spPr/>
        <p:txBody>
          <a:bodyPr/>
          <a:lstStyle/>
          <a:p>
            <a:fld id="{AEB11661-0CE0-42F1-B5D7-123365516025}" type="slidenum">
              <a:rPr lang="en-GB" smtClean="0"/>
              <a:t>13</a:t>
            </a:fld>
            <a:endParaRPr lang="en-GB"/>
          </a:p>
        </p:txBody>
      </p:sp>
    </p:spTree>
    <p:extLst>
      <p:ext uri="{BB962C8B-B14F-4D97-AF65-F5344CB8AC3E}">
        <p14:creationId xmlns:p14="http://schemas.microsoft.com/office/powerpoint/2010/main" val="3695773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a:p>
            <a:r>
              <a:rPr lang="en-GB" dirty="0" smtClean="0"/>
              <a:t>Disruption of supply chains, </a:t>
            </a:r>
            <a:r>
              <a:rPr lang="en-GB" baseline="0" dirty="0" smtClean="0"/>
              <a:t>constraints </a:t>
            </a:r>
            <a:r>
              <a:rPr lang="en-GB" dirty="0" smtClean="0"/>
              <a:t>on</a:t>
            </a:r>
            <a:r>
              <a:rPr lang="en-GB" baseline="0" dirty="0" smtClean="0"/>
              <a:t> labour </a:t>
            </a:r>
            <a:r>
              <a:rPr lang="en-GB" baseline="0" dirty="0" err="1" smtClean="0"/>
              <a:t>moement</a:t>
            </a:r>
            <a:r>
              <a:rPr lang="en-GB" baseline="0" dirty="0" smtClean="0"/>
              <a:t>/availability and capital productive capacity after the flooding carried an indirect loss for Newcastle event which accounts £</a:t>
            </a:r>
            <a:r>
              <a:rPr lang="en-GB" dirty="0" smtClean="0"/>
              <a:t>44</a:t>
            </a:r>
            <a:r>
              <a:rPr lang="en-GB" baseline="0" dirty="0" smtClean="0"/>
              <a:t> m. The, the flood footprint was £78m in total, which more than double the ‘direct losses’ conventionally attributed to the 2012 ‘Toon Monsoon’. </a:t>
            </a:r>
          </a:p>
          <a:p>
            <a:endParaRPr lang="en-GB" dirty="0"/>
          </a:p>
          <a:p>
            <a:r>
              <a:rPr lang="en-GB" baseline="0" dirty="0" smtClean="0"/>
              <a:t>Flood Footprint analysis suggests it took over 14 months for the city’s economy to recover back to the pre-flooding condition.</a:t>
            </a:r>
          </a:p>
          <a:p>
            <a:endParaRPr lang="en-GB" dirty="0"/>
          </a:p>
          <a:p>
            <a:pPr lvl="0"/>
            <a:r>
              <a:rPr lang="en-GB" dirty="0"/>
              <a:t>The true cost of </a:t>
            </a:r>
            <a:r>
              <a:rPr lang="en-GB" u="sng" dirty="0"/>
              <a:t>urban</a:t>
            </a:r>
            <a:r>
              <a:rPr lang="en-GB" dirty="0"/>
              <a:t> flooding in the UK is probably double that estimated using conventional economic analyses. We know this from research led by Professor </a:t>
            </a:r>
            <a:r>
              <a:rPr lang="en-GB" dirty="0" err="1"/>
              <a:t>Dabo</a:t>
            </a:r>
            <a:r>
              <a:rPr lang="en-GB" dirty="0"/>
              <a:t> Guan that uses the ‘Flood Footprint’ method to identify the INDIRECT costs of floods through, for example disruption of supply chains. These costs are particularly large in the manufacturing, utilities and business sectors. As a result the ‘cost-avoided’ benefits of sustainable UFRM are currently underestimated by a factor of perhaps 50%. </a:t>
            </a:r>
            <a:endParaRPr lang="en-GB" dirty="0" smtClean="0"/>
          </a:p>
          <a:p>
            <a:pPr lvl="0"/>
            <a:endParaRPr lang="en-GB" dirty="0"/>
          </a:p>
          <a:p>
            <a:r>
              <a:rPr lang="en-GB" b="1" dirty="0" smtClean="0"/>
              <a:t>Reference:</a:t>
            </a:r>
          </a:p>
          <a:p>
            <a:endParaRPr lang="en-GB" dirty="0"/>
          </a:p>
          <a:p>
            <a:r>
              <a:rPr lang="en-GB" dirty="0" smtClean="0"/>
              <a:t>Mendoza-Tinoco</a:t>
            </a:r>
            <a:r>
              <a:rPr lang="en-GB" dirty="0"/>
              <a:t>, D. and Guan, D. 2015. Flood Footprint assessment Fact sheet, download from: </a:t>
            </a:r>
            <a:r>
              <a:rPr lang="en-GB" dirty="0">
                <a:solidFill>
                  <a:schemeClr val="bg1"/>
                </a:solidFill>
                <a:hlinkClick r:id="rId3"/>
              </a:rPr>
              <a:t>http://www.bluegreencities.ac.uk/bluegreencities/documents/floodfootprintassessment-dm.pdf</a:t>
            </a:r>
            <a:r>
              <a:rPr lang="en-GB" dirty="0">
                <a:solidFill>
                  <a:schemeClr val="bg1"/>
                </a:solidFill>
              </a:rPr>
              <a:t>  </a:t>
            </a:r>
          </a:p>
          <a:p>
            <a:pPr lvl="0"/>
            <a:endParaRPr lang="en-GB" dirty="0"/>
          </a:p>
          <a:p>
            <a:endParaRPr lang="en-GB" baseline="0" dirty="0" smtClean="0"/>
          </a:p>
        </p:txBody>
      </p:sp>
      <p:sp>
        <p:nvSpPr>
          <p:cNvPr id="4" name="Slide Number Placeholder 3"/>
          <p:cNvSpPr>
            <a:spLocks noGrp="1"/>
          </p:cNvSpPr>
          <p:nvPr>
            <p:ph type="sldNum" sz="quarter" idx="10"/>
          </p:nvPr>
        </p:nvSpPr>
        <p:spPr/>
        <p:txBody>
          <a:bodyPr/>
          <a:lstStyle/>
          <a:p>
            <a:fld id="{A94F72D1-DA1F-4070-87E1-36BFC01A47CA}" type="slidenum">
              <a:rPr lang="en-GB" smtClean="0"/>
              <a:t>14</a:t>
            </a:fld>
            <a:endParaRPr lang="en-GB" dirty="0"/>
          </a:p>
        </p:txBody>
      </p:sp>
    </p:spTree>
    <p:extLst>
      <p:ext uri="{BB962C8B-B14F-4D97-AF65-F5344CB8AC3E}">
        <p14:creationId xmlns:p14="http://schemas.microsoft.com/office/powerpoint/2010/main" val="2824149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BeST</a:t>
            </a:r>
            <a:r>
              <a:rPr lang="en-GB" dirty="0" smtClean="0"/>
              <a:t> is free to download and use.</a:t>
            </a:r>
            <a:endParaRPr lang="en-GB" dirty="0"/>
          </a:p>
        </p:txBody>
      </p:sp>
      <p:sp>
        <p:nvSpPr>
          <p:cNvPr id="4" name="Slide Number Placeholder 3"/>
          <p:cNvSpPr>
            <a:spLocks noGrp="1"/>
          </p:cNvSpPr>
          <p:nvPr>
            <p:ph type="sldNum" sz="quarter" idx="10"/>
          </p:nvPr>
        </p:nvSpPr>
        <p:spPr/>
        <p:txBody>
          <a:bodyPr/>
          <a:lstStyle/>
          <a:p>
            <a:fld id="{AEB11661-0CE0-42F1-B5D7-123365516025}" type="slidenum">
              <a:rPr lang="en-GB" smtClean="0"/>
              <a:t>15</a:t>
            </a:fld>
            <a:endParaRPr lang="en-GB"/>
          </a:p>
        </p:txBody>
      </p:sp>
    </p:spTree>
    <p:extLst>
      <p:ext uri="{BB962C8B-B14F-4D97-AF65-F5344CB8AC3E}">
        <p14:creationId xmlns:p14="http://schemas.microsoft.com/office/powerpoint/2010/main" val="3783672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 novel GIS tool for evaluating the multiple benefits (benefit intensity and benefit profile) and benefit dependencies of BG infrastructure for urban water management has been successfully piloted in Portland, Oregon, illustrating the potential for the tool to help prioritise and co-design the benefits from the outset of project planning.</a:t>
            </a:r>
          </a:p>
          <a:p>
            <a:pPr lvl="0"/>
            <a:endParaRPr lang="en-GB" dirty="0" smtClean="0"/>
          </a:p>
          <a:p>
            <a:pPr lvl="0"/>
            <a:r>
              <a:rPr lang="en-GB" dirty="0" smtClean="0"/>
              <a:t>Unlike </a:t>
            </a:r>
            <a:r>
              <a:rPr lang="en-GB" dirty="0"/>
              <a:t>buried pipes and storage tanks, Sustainable Drainage Systems (</a:t>
            </a:r>
            <a:r>
              <a:rPr lang="en-GB" dirty="0" err="1"/>
              <a:t>SuDS</a:t>
            </a:r>
            <a:r>
              <a:rPr lang="en-GB" dirty="0"/>
              <a:t>) and Blue-Green Infrastructure don’t generate benefits only during floods (which are, thankfully rare and don’t last long). </a:t>
            </a:r>
            <a:endParaRPr lang="en-GB" dirty="0" smtClean="0"/>
          </a:p>
          <a:p>
            <a:pPr lvl="0"/>
            <a:r>
              <a:rPr lang="en-GB" dirty="0" smtClean="0"/>
              <a:t>These </a:t>
            </a:r>
            <a:r>
              <a:rPr lang="en-GB" dirty="0"/>
              <a:t>multiple co-benefits are not conventionally recognised in UK FRM. CIRIA </a:t>
            </a:r>
            <a:r>
              <a:rPr lang="en-GB" dirty="0" err="1"/>
              <a:t>BeST</a:t>
            </a:r>
            <a:r>
              <a:rPr lang="en-GB" dirty="0"/>
              <a:t> and Blue-Green Cities Benefits Tool show how non-flood benefits accrue through time – equalling or exceeding the flood-related benefits (costs-avoided) when floods are managed using integrated systems of Blue-Green and Grey infrastructure. They also show that non-flood benefits are not only financial (higher property values, higher productivity) but also environmental (improved ecosystem services, reduced heat island effect) and social (improved public health, increased wellness).</a:t>
            </a:r>
          </a:p>
          <a:p>
            <a:r>
              <a:rPr lang="en-GB" dirty="0"/>
              <a:t>We need to recognise and value the ‘Blue-Green Advantage’ offered by innovative UFRM when considering the whole-life costs and multiple-benefits of alternative flood risk management </a:t>
            </a:r>
            <a:r>
              <a:rPr lang="en-GB" dirty="0" smtClean="0"/>
              <a:t>strategies.</a:t>
            </a:r>
            <a:r>
              <a:rPr lang="en-GB" baseline="30000" dirty="0" smtClean="0"/>
              <a:t>1</a:t>
            </a:r>
            <a:r>
              <a:rPr lang="en-GB" dirty="0" smtClean="0"/>
              <a:t> </a:t>
            </a:r>
            <a:r>
              <a:rPr lang="en-GB" dirty="0"/>
              <a:t>This is the key to successful localism in UFRM</a:t>
            </a:r>
            <a:r>
              <a:rPr lang="en-GB" dirty="0" smtClean="0"/>
              <a:t>.</a:t>
            </a:r>
          </a:p>
          <a:p>
            <a:endParaRPr lang="en-GB" dirty="0"/>
          </a:p>
          <a:p>
            <a:r>
              <a:rPr lang="en-GB" dirty="0" smtClean="0"/>
              <a:t>1. O’Donnell</a:t>
            </a:r>
            <a:r>
              <a:rPr lang="en-GB" dirty="0"/>
              <a:t>, E. 2016. </a:t>
            </a:r>
            <a:r>
              <a:rPr lang="en-GB" i="1" dirty="0"/>
              <a:t>Evaluating the benefits and identifying the beneficiaries of Blue-Green infrastructure to encourage institutional collaboration and community action</a:t>
            </a:r>
            <a:r>
              <a:rPr lang="en-GB" dirty="0"/>
              <a:t>. Final Report to Northumbrian Water Limited under project number 512672, University of Nottingham, 99p.</a:t>
            </a:r>
          </a:p>
          <a:p>
            <a:endParaRPr lang="en-GB" dirty="0"/>
          </a:p>
        </p:txBody>
      </p:sp>
      <p:sp>
        <p:nvSpPr>
          <p:cNvPr id="4" name="Slide Number Placeholder 3"/>
          <p:cNvSpPr>
            <a:spLocks noGrp="1"/>
          </p:cNvSpPr>
          <p:nvPr>
            <p:ph type="sldNum" sz="quarter" idx="10"/>
          </p:nvPr>
        </p:nvSpPr>
        <p:spPr/>
        <p:txBody>
          <a:bodyPr/>
          <a:lstStyle/>
          <a:p>
            <a:fld id="{AEB11661-0CE0-42F1-B5D7-123365516025}" type="slidenum">
              <a:rPr lang="en-GB" smtClean="0"/>
              <a:pPr/>
              <a:t>16</a:t>
            </a:fld>
            <a:endParaRPr lang="en-GB" dirty="0"/>
          </a:p>
        </p:txBody>
      </p:sp>
    </p:spTree>
    <p:extLst>
      <p:ext uri="{BB962C8B-B14F-4D97-AF65-F5344CB8AC3E}">
        <p14:creationId xmlns:p14="http://schemas.microsoft.com/office/powerpoint/2010/main" val="1019130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0851" y="4722694"/>
            <a:ext cx="6192688" cy="4474131"/>
          </a:xfrm>
        </p:spPr>
        <p:txBody>
          <a:bodyPr/>
          <a:lstStyle/>
          <a:p>
            <a:r>
              <a:rPr lang="en-GB" dirty="0"/>
              <a:t>Take home </a:t>
            </a:r>
            <a:r>
              <a:rPr lang="en-GB" dirty="0" smtClean="0"/>
              <a:t>messages:</a:t>
            </a:r>
          </a:p>
          <a:p>
            <a:endParaRPr lang="en-GB" dirty="0" smtClean="0"/>
          </a:p>
          <a:p>
            <a:r>
              <a:rPr lang="en-GB" dirty="0" smtClean="0"/>
              <a:t>1.  “</a:t>
            </a:r>
            <a:r>
              <a:rPr lang="en-GB" i="1" dirty="0"/>
              <a:t>what is required is a fundamental change in how we view flood management, from flood defence where we protect ourselves to one of resilience, living with and making space for water and the opportunity to get “more from less” by seeing all forms of water as providing multiple benefits</a:t>
            </a:r>
            <a:r>
              <a:rPr lang="en-GB" dirty="0"/>
              <a:t>.” </a:t>
            </a:r>
          </a:p>
          <a:p>
            <a:endParaRPr lang="en-GB" dirty="0" smtClean="0"/>
          </a:p>
          <a:p>
            <a:r>
              <a:rPr lang="en-GB" dirty="0" smtClean="0"/>
              <a:t>Commission </a:t>
            </a:r>
            <a:r>
              <a:rPr lang="en-GB" dirty="0"/>
              <a:t>of Inquiry into flood resilience of the future titled ‘Living with water’, March 2015. All Party Group for Excellence in the Built Environment, House of Commons, London SW1A 0AA: p. 32, para. 3.</a:t>
            </a:r>
          </a:p>
          <a:p>
            <a:endParaRPr lang="en-GB" dirty="0" smtClean="0"/>
          </a:p>
          <a:p>
            <a:r>
              <a:rPr lang="en-GB" dirty="0" smtClean="0"/>
              <a:t>2. </a:t>
            </a:r>
            <a:r>
              <a:rPr lang="en-GB" b="1" i="1" dirty="0" smtClean="0"/>
              <a:t>UK Cities can achieve flood resilience and simultaneously become more liveable by exploiting the Blue-Green Advantage!</a:t>
            </a:r>
          </a:p>
          <a:p>
            <a:r>
              <a:rPr lang="en-GB" dirty="0" smtClean="0"/>
              <a:t>The findings reported here </a:t>
            </a:r>
            <a:r>
              <a:rPr lang="en-GB" dirty="0"/>
              <a:t>reinforce </a:t>
            </a:r>
            <a:r>
              <a:rPr lang="en-GB" dirty="0" smtClean="0"/>
              <a:t>the RGS </a:t>
            </a:r>
            <a:r>
              <a:rPr lang="en-GB" dirty="0"/>
              <a:t>- UK flood risk management Policy </a:t>
            </a:r>
            <a:r>
              <a:rPr lang="en-GB" dirty="0" smtClean="0"/>
              <a:t>recommendations.</a:t>
            </a:r>
            <a:r>
              <a:rPr lang="en-GB" dirty="0"/>
              <a:t> </a:t>
            </a:r>
            <a:r>
              <a:rPr lang="en-GB" dirty="0" smtClean="0"/>
              <a:t>The </a:t>
            </a:r>
            <a:r>
              <a:rPr lang="en-GB" dirty="0"/>
              <a:t>following </a:t>
            </a:r>
            <a:r>
              <a:rPr lang="en-GB" dirty="0" smtClean="0"/>
              <a:t>numbered sections of the RGS Report (and </a:t>
            </a:r>
            <a:r>
              <a:rPr lang="en-GB" dirty="0"/>
              <a:t>associated </a:t>
            </a:r>
            <a:r>
              <a:rPr lang="en-GB" dirty="0" smtClean="0"/>
              <a:t>recommendations) </a:t>
            </a:r>
            <a:r>
              <a:rPr lang="en-GB" dirty="0"/>
              <a:t>pertain particularly to achieving Urban Flood Resilience in the UK</a:t>
            </a:r>
            <a:r>
              <a:rPr lang="en-GB" dirty="0" smtClean="0"/>
              <a:t>:</a:t>
            </a:r>
          </a:p>
          <a:p>
            <a:endParaRPr lang="en-GB" dirty="0"/>
          </a:p>
          <a:p>
            <a:r>
              <a:rPr lang="en-GB" dirty="0"/>
              <a:t>3.	Flood defences and residual risk</a:t>
            </a:r>
          </a:p>
          <a:p>
            <a:r>
              <a:rPr lang="en-GB" dirty="0"/>
              <a:t>8.	Adaptation to Climate change</a:t>
            </a:r>
          </a:p>
          <a:p>
            <a:r>
              <a:rPr lang="en-GB" dirty="0"/>
              <a:t>9.	Roles and responsibilities </a:t>
            </a:r>
          </a:p>
          <a:p>
            <a:r>
              <a:rPr lang="en-GB" dirty="0"/>
              <a:t>10.	Scale and spatial planning</a:t>
            </a:r>
          </a:p>
          <a:p>
            <a:r>
              <a:rPr lang="en-GB" dirty="0"/>
              <a:t>11.	Financial aspects of flood risk management</a:t>
            </a:r>
          </a:p>
          <a:p>
            <a:r>
              <a:rPr lang="en-GB" dirty="0"/>
              <a:t>12.	Awareness and understanding among public, media and Parliamentarians</a:t>
            </a:r>
          </a:p>
          <a:p>
            <a:r>
              <a:rPr lang="en-GB" dirty="0"/>
              <a:t>13.	Resilience and recovery</a:t>
            </a:r>
          </a:p>
          <a:p>
            <a:endParaRPr lang="en-GB" dirty="0"/>
          </a:p>
        </p:txBody>
      </p:sp>
      <p:sp>
        <p:nvSpPr>
          <p:cNvPr id="4" name="Slide Number Placeholder 3"/>
          <p:cNvSpPr>
            <a:spLocks noGrp="1"/>
          </p:cNvSpPr>
          <p:nvPr>
            <p:ph type="sldNum" sz="quarter" idx="10"/>
          </p:nvPr>
        </p:nvSpPr>
        <p:spPr/>
        <p:txBody>
          <a:bodyPr/>
          <a:lstStyle/>
          <a:p>
            <a:fld id="{AEB11661-0CE0-42F1-B5D7-123365516025}" type="slidenum">
              <a:rPr lang="en-GB" smtClean="0"/>
              <a:t>17</a:t>
            </a:fld>
            <a:endParaRPr lang="en-GB"/>
          </a:p>
        </p:txBody>
      </p:sp>
    </p:spTree>
    <p:extLst>
      <p:ext uri="{BB962C8B-B14F-4D97-AF65-F5344CB8AC3E}">
        <p14:creationId xmlns:p14="http://schemas.microsoft.com/office/powerpoint/2010/main" val="3900332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EB11661-0CE0-42F1-B5D7-123365516025}" type="slidenum">
              <a:rPr lang="en-GB" smtClean="0"/>
              <a:t>18</a:t>
            </a:fld>
            <a:endParaRPr lang="en-GB"/>
          </a:p>
        </p:txBody>
      </p:sp>
    </p:spTree>
    <p:extLst>
      <p:ext uri="{BB962C8B-B14F-4D97-AF65-F5344CB8AC3E}">
        <p14:creationId xmlns:p14="http://schemas.microsoft.com/office/powerpoint/2010/main" val="1188421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Challenge – more frequent rainstorms and super storms (1 slide - 1 minute) and storm surges</a:t>
            </a:r>
          </a:p>
          <a:p>
            <a:r>
              <a:rPr lang="en-GB" dirty="0"/>
              <a:t>Events in 2014 and 2015 demonstrate that ever UK city is at risk of flooding and that flooding cannot be prevented entirely. </a:t>
            </a:r>
          </a:p>
          <a:p>
            <a:endParaRPr lang="en-GB" dirty="0"/>
          </a:p>
        </p:txBody>
      </p:sp>
      <p:sp>
        <p:nvSpPr>
          <p:cNvPr id="4" name="Slide Number Placeholder 3"/>
          <p:cNvSpPr>
            <a:spLocks noGrp="1"/>
          </p:cNvSpPr>
          <p:nvPr>
            <p:ph type="sldNum" sz="quarter" idx="10"/>
          </p:nvPr>
        </p:nvSpPr>
        <p:spPr/>
        <p:txBody>
          <a:bodyPr/>
          <a:lstStyle/>
          <a:p>
            <a:fld id="{AEB11661-0CE0-42F1-B5D7-123365516025}" type="slidenum">
              <a:rPr lang="en-GB" smtClean="0"/>
              <a:t>2</a:t>
            </a:fld>
            <a:endParaRPr lang="en-GB"/>
          </a:p>
        </p:txBody>
      </p:sp>
    </p:spTree>
    <p:extLst>
      <p:ext uri="{BB962C8B-B14F-4D97-AF65-F5344CB8AC3E}">
        <p14:creationId xmlns:p14="http://schemas.microsoft.com/office/powerpoint/2010/main" val="2967689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8843" y="4722694"/>
            <a:ext cx="6192687" cy="4474131"/>
          </a:xfrm>
        </p:spPr>
        <p:txBody>
          <a:bodyPr/>
          <a:lstStyle/>
          <a:p>
            <a:pPr marL="342900" lvl="0" indent="-342900">
              <a:lnSpc>
                <a:spcPct val="115000"/>
              </a:lnSpc>
              <a:spcAft>
                <a:spcPts val="0"/>
              </a:spcAft>
              <a:buFont typeface="+mj-lt"/>
              <a:buAutoNum type="alphaLcPeriod"/>
            </a:pPr>
            <a:r>
              <a:rPr lang="en-GB" dirty="0">
                <a:latin typeface="Arial"/>
                <a:ea typeface="Calibri"/>
                <a:cs typeface="Times New Roman"/>
              </a:rPr>
              <a:t>How can sustainable flood risk management best be achieved in urban environments? </a:t>
            </a:r>
            <a:endParaRPr lang="en-GB" sz="1050" dirty="0">
              <a:latin typeface="Arial"/>
              <a:ea typeface="Calibri"/>
              <a:cs typeface="Times New Roman"/>
            </a:endParaRPr>
          </a:p>
          <a:p>
            <a:pPr marL="201295">
              <a:lnSpc>
                <a:spcPct val="115000"/>
              </a:lnSpc>
              <a:spcAft>
                <a:spcPts val="0"/>
              </a:spcAft>
            </a:pPr>
            <a:r>
              <a:rPr lang="en-GB" dirty="0">
                <a:latin typeface="Arial"/>
                <a:ea typeface="Calibri"/>
                <a:cs typeface="Times New Roman"/>
              </a:rPr>
              <a:t>(3 slides, 2 minutes)</a:t>
            </a:r>
            <a:endParaRPr lang="en-GB" sz="1050" dirty="0">
              <a:latin typeface="Arial"/>
              <a:ea typeface="Calibri"/>
              <a:cs typeface="Times New Roman"/>
            </a:endParaRPr>
          </a:p>
          <a:p>
            <a:pPr marL="201295">
              <a:lnSpc>
                <a:spcPct val="115000"/>
              </a:lnSpc>
              <a:spcAft>
                <a:spcPts val="0"/>
              </a:spcAft>
            </a:pPr>
            <a:r>
              <a:rPr lang="en-GB" dirty="0">
                <a:latin typeface="Arial"/>
                <a:ea typeface="Calibri"/>
                <a:cs typeface="Times New Roman"/>
              </a:rPr>
              <a:t> </a:t>
            </a:r>
            <a:endParaRPr lang="en-GB" sz="1050" dirty="0">
              <a:latin typeface="Arial"/>
              <a:ea typeface="Calibri"/>
              <a:cs typeface="Times New Roman"/>
            </a:endParaRPr>
          </a:p>
          <a:p>
            <a:pPr marL="201295">
              <a:lnSpc>
                <a:spcPct val="115000"/>
              </a:lnSpc>
              <a:spcAft>
                <a:spcPts val="0"/>
              </a:spcAft>
            </a:pPr>
            <a:r>
              <a:rPr lang="en-GB" dirty="0">
                <a:latin typeface="Arial"/>
                <a:ea typeface="Calibri"/>
                <a:cs typeface="Times New Roman"/>
              </a:rPr>
              <a:t>The great majority of the 5.2 million properties in England that are at risk of flooding are in urban centres and this is also true of the bulk of key assets and infrastructure vulnerable to flooding. </a:t>
            </a:r>
            <a:endParaRPr lang="en-GB" sz="1050" dirty="0">
              <a:latin typeface="Arial"/>
              <a:ea typeface="Calibri"/>
              <a:cs typeface="Times New Roman"/>
            </a:endParaRPr>
          </a:p>
          <a:p>
            <a:pPr marL="201295">
              <a:lnSpc>
                <a:spcPct val="115000"/>
              </a:lnSpc>
              <a:spcAft>
                <a:spcPts val="0"/>
              </a:spcAft>
            </a:pPr>
            <a:r>
              <a:rPr lang="en-GB" dirty="0" smtClean="0">
                <a:latin typeface="Arial"/>
                <a:ea typeface="Calibri"/>
                <a:cs typeface="Times New Roman"/>
              </a:rPr>
              <a:t>Hence</a:t>
            </a:r>
            <a:r>
              <a:rPr lang="en-GB" dirty="0">
                <a:latin typeface="Arial"/>
                <a:ea typeface="Calibri"/>
                <a:cs typeface="Times New Roman"/>
              </a:rPr>
              <a:t>, managing future urban flood risk is crucial to achieving sustainability nationally. </a:t>
            </a:r>
            <a:endParaRPr lang="en-GB" sz="1050" dirty="0">
              <a:latin typeface="Arial"/>
              <a:ea typeface="Calibri"/>
              <a:cs typeface="Times New Roman"/>
            </a:endParaRPr>
          </a:p>
          <a:p>
            <a:pPr marL="201295">
              <a:lnSpc>
                <a:spcPct val="115000"/>
              </a:lnSpc>
              <a:spcAft>
                <a:spcPts val="0"/>
              </a:spcAft>
            </a:pPr>
            <a:r>
              <a:rPr lang="en-GB" dirty="0">
                <a:latin typeface="Arial"/>
                <a:ea typeface="Calibri"/>
                <a:cs typeface="Times New Roman"/>
              </a:rPr>
              <a:t> </a:t>
            </a:r>
            <a:r>
              <a:rPr lang="en-GB" dirty="0" smtClean="0">
                <a:latin typeface="Arial"/>
                <a:ea typeface="Calibri"/>
                <a:cs typeface="Times New Roman"/>
              </a:rPr>
              <a:t>The </a:t>
            </a:r>
            <a:r>
              <a:rPr lang="en-GB" dirty="0">
                <a:latin typeface="Arial"/>
                <a:ea typeface="Calibri"/>
                <a:cs typeface="Times New Roman"/>
              </a:rPr>
              <a:t>Adaptation Sub-Committee (ASC) of the Committee on Climate Change reported in October 2015 that the most significant contribution to flood risk reduction will stem from adopting a whole system approach to adaptation. In the context of urban flooding, adopting the whole systems approach advocated by ASC requires that we re-envision planning, design, operation and organisation of both existing and new urban water systems (including flood risk management, waste/stormwater management and water security) to:</a:t>
            </a:r>
            <a:endParaRPr lang="en-GB" sz="1050" dirty="0">
              <a:latin typeface="Arial"/>
              <a:ea typeface="Calibri"/>
              <a:cs typeface="Times New Roman"/>
            </a:endParaRPr>
          </a:p>
          <a:p>
            <a:pPr marL="342900" lvl="0" indent="-342900">
              <a:lnSpc>
                <a:spcPct val="115000"/>
              </a:lnSpc>
              <a:spcAft>
                <a:spcPts val="0"/>
              </a:spcAft>
              <a:buFont typeface="+mj-lt"/>
              <a:buAutoNum type="arabicPeriod"/>
            </a:pPr>
            <a:r>
              <a:rPr lang="en-GB" dirty="0">
                <a:latin typeface="Arial"/>
                <a:ea typeface="Calibri"/>
                <a:cs typeface="Times New Roman"/>
              </a:rPr>
              <a:t>ensure satisfactory service delivery under flood, normal and drought conditions;</a:t>
            </a:r>
            <a:endParaRPr lang="en-GB" sz="1050" dirty="0">
              <a:latin typeface="Arial"/>
              <a:ea typeface="Calibri"/>
              <a:cs typeface="Times New Roman"/>
            </a:endParaRPr>
          </a:p>
          <a:p>
            <a:pPr marL="342900" lvl="0" indent="-342900">
              <a:lnSpc>
                <a:spcPct val="115000"/>
              </a:lnSpc>
              <a:spcAft>
                <a:spcPts val="0"/>
              </a:spcAft>
              <a:buFont typeface="+mj-lt"/>
              <a:buAutoNum type="arabicPeriod"/>
            </a:pPr>
            <a:r>
              <a:rPr lang="en-GB" dirty="0">
                <a:latin typeface="Arial"/>
                <a:ea typeface="Calibri"/>
                <a:cs typeface="Times New Roman"/>
              </a:rPr>
              <a:t>enhance and extend the useful lives of ageing grey assets by supplementing and integrating </a:t>
            </a:r>
            <a:endParaRPr lang="en-GB" sz="1050" dirty="0">
              <a:latin typeface="Arial"/>
              <a:ea typeface="Calibri"/>
              <a:cs typeface="Times New Roman"/>
            </a:endParaRPr>
          </a:p>
          <a:p>
            <a:pPr marL="201295">
              <a:lnSpc>
                <a:spcPct val="115000"/>
              </a:lnSpc>
              <a:spcAft>
                <a:spcPts val="1000"/>
              </a:spcAft>
            </a:pPr>
            <a:r>
              <a:rPr lang="en-GB" dirty="0">
                <a:latin typeface="Arial"/>
                <a:ea typeface="Calibri"/>
                <a:cs typeface="Times New Roman"/>
              </a:rPr>
              <a:t>This will require a paradigm shift in the way urban flood risk is managed in the UK – We are at a fork in the </a:t>
            </a:r>
            <a:r>
              <a:rPr lang="en-GB" dirty="0" smtClean="0">
                <a:latin typeface="Arial"/>
                <a:ea typeface="Calibri"/>
                <a:cs typeface="Times New Roman"/>
              </a:rPr>
              <a:t>road!</a:t>
            </a:r>
          </a:p>
          <a:p>
            <a:pPr marL="201295">
              <a:lnSpc>
                <a:spcPct val="115000"/>
              </a:lnSpc>
              <a:spcAft>
                <a:spcPts val="1000"/>
              </a:spcAft>
            </a:pPr>
            <a:r>
              <a:rPr lang="en-GB" sz="1050" b="1" i="1" dirty="0" smtClean="0"/>
              <a:t>This </a:t>
            </a:r>
            <a:r>
              <a:rPr lang="en-GB" sz="1050" b="1" i="1" dirty="0"/>
              <a:t>means integrating engineered surface and piped systems with multi-functional Blue/Green infrastructure and urban green spaces to reduce the frequency of flood events and make our cities resilient to those flood events that cannot be prevented.</a:t>
            </a:r>
          </a:p>
          <a:p>
            <a:pPr marL="201295">
              <a:lnSpc>
                <a:spcPct val="115000"/>
              </a:lnSpc>
              <a:spcAft>
                <a:spcPts val="1000"/>
              </a:spcAft>
            </a:pPr>
            <a:endParaRPr lang="en-GB" sz="1050" dirty="0">
              <a:latin typeface="Arial"/>
              <a:ea typeface="Calibri"/>
              <a:cs typeface="Times New Roman"/>
            </a:endParaRPr>
          </a:p>
          <a:p>
            <a:endParaRPr lang="en-GB" dirty="0"/>
          </a:p>
        </p:txBody>
      </p:sp>
      <p:sp>
        <p:nvSpPr>
          <p:cNvPr id="4" name="Slide Number Placeholder 3"/>
          <p:cNvSpPr>
            <a:spLocks noGrp="1"/>
          </p:cNvSpPr>
          <p:nvPr>
            <p:ph type="sldNum" sz="quarter" idx="10"/>
          </p:nvPr>
        </p:nvSpPr>
        <p:spPr/>
        <p:txBody>
          <a:bodyPr/>
          <a:lstStyle/>
          <a:p>
            <a:fld id="{AEB11661-0CE0-42F1-B5D7-123365516025}" type="slidenum">
              <a:rPr lang="en-GB" smtClean="0"/>
              <a:t>3</a:t>
            </a:fld>
            <a:endParaRPr lang="en-GB" dirty="0"/>
          </a:p>
        </p:txBody>
      </p:sp>
    </p:spTree>
    <p:extLst>
      <p:ext uri="{BB962C8B-B14F-4D97-AF65-F5344CB8AC3E}">
        <p14:creationId xmlns:p14="http://schemas.microsoft.com/office/powerpoint/2010/main" val="868710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smtClean="0"/>
              <a:t>A grey future – relying on conventional drainage/storage options and ‘grey approaches’ means bigger tanks, more pipes and huge pipes!</a:t>
            </a:r>
          </a:p>
          <a:p>
            <a:endParaRPr lang="en-GB" sz="1000" dirty="0"/>
          </a:p>
          <a:p>
            <a:endParaRPr lang="en-GB" sz="1000" dirty="0" smtClean="0"/>
          </a:p>
        </p:txBody>
      </p:sp>
      <p:sp>
        <p:nvSpPr>
          <p:cNvPr id="4" name="Slide Number Placeholder 3"/>
          <p:cNvSpPr>
            <a:spLocks noGrp="1"/>
          </p:cNvSpPr>
          <p:nvPr>
            <p:ph type="sldNum" sz="quarter" idx="10"/>
          </p:nvPr>
        </p:nvSpPr>
        <p:spPr/>
        <p:txBody>
          <a:bodyPr/>
          <a:lstStyle/>
          <a:p>
            <a:fld id="{AEB11661-0CE0-42F1-B5D7-123365516025}" type="slidenum">
              <a:rPr lang="en-GB" smtClean="0"/>
              <a:t>4</a:t>
            </a:fld>
            <a:endParaRPr lang="en-GB"/>
          </a:p>
        </p:txBody>
      </p:sp>
    </p:spTree>
    <p:extLst>
      <p:ext uri="{BB962C8B-B14F-4D97-AF65-F5344CB8AC3E}">
        <p14:creationId xmlns:p14="http://schemas.microsoft.com/office/powerpoint/2010/main" val="1418136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96875" y="4722694"/>
            <a:ext cx="5832647" cy="4474131"/>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kern="1200" dirty="0" smtClean="0">
                <a:solidFill>
                  <a:schemeClr val="tx1"/>
                </a:solidFill>
                <a:effectLst/>
                <a:latin typeface="+mn-lt"/>
                <a:ea typeface="+mn-ea"/>
                <a:cs typeface="+mn-cs"/>
              </a:rPr>
              <a:t>What is the alternative to more and bigger pipes?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000" kern="1200" dirty="0" smtClean="0">
                <a:solidFill>
                  <a:schemeClr val="tx1"/>
                </a:solidFill>
                <a:effectLst/>
                <a:latin typeface="+mn-lt"/>
                <a:ea typeface="+mn-ea"/>
                <a:cs typeface="+mn-cs"/>
              </a:rPr>
              <a:t>One option is to use grey and green infrastructure that turns blue when necessary - a Blue-Green City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kern="1200" dirty="0" smtClean="0">
                <a:solidFill>
                  <a:schemeClr val="tx1"/>
                </a:solidFill>
                <a:effectLst/>
                <a:latin typeface="+mn-lt"/>
                <a:ea typeface="+mn-ea"/>
                <a:cs typeface="+mn-cs"/>
              </a:rPr>
              <a:t>A</a:t>
            </a:r>
            <a:r>
              <a:rPr lang="en-GB" sz="1000" kern="1200" baseline="0" dirty="0" smtClean="0">
                <a:solidFill>
                  <a:schemeClr val="tx1"/>
                </a:solidFill>
                <a:effectLst/>
                <a:latin typeface="+mn-lt"/>
                <a:ea typeface="+mn-ea"/>
                <a:cs typeface="+mn-cs"/>
              </a:rPr>
              <a:t> BGC </a:t>
            </a:r>
            <a:r>
              <a:rPr lang="en-GB" sz="1000" kern="1200" dirty="0" smtClean="0">
                <a:solidFill>
                  <a:schemeClr val="tx1"/>
                </a:solidFill>
                <a:effectLst/>
                <a:latin typeface="+mn-lt"/>
                <a:ea typeface="+mn-ea"/>
                <a:cs typeface="+mn-cs"/>
              </a:rPr>
              <a:t>aims to recreate a naturally oriented water cycle while contributing to the amenity of the city by bringing water management and green infrastructure together. This is achieved by combining and protecting the hydrological and ecological values of the urban landscape while providing resilient and adaptive measures to deal with flood events. Key functions include restoring natural drainage channels, mimicking pre-development hydrology and improving water quality, reducing imperviousness, and increasing infiltration, surface storage and the use of water retentive plants.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kern="1200" dirty="0" smtClean="0">
                <a:solidFill>
                  <a:schemeClr val="tx1"/>
                </a:solidFill>
                <a:effectLst/>
                <a:latin typeface="+mn-lt"/>
                <a:ea typeface="+mn-ea"/>
                <a:cs typeface="+mn-cs"/>
              </a:rPr>
              <a:t>Blue infrastructure includes the ponds, flowing waterways, wet detention basins and wetlands that exist within the drainage network. Green infrastructure refers to natural land and plant based ecological treatment systems and processes. This comprises open spaces, parks, recreation grounds, woodlands, gardens, green corridors, vegetated ephemeral waterways and planted drainage assets that undergo a wet/dry cycle due to runoff flow, e.g. green roofs and street trees. This is illustrated in the diagram on the bottom right</a:t>
            </a:r>
            <a:r>
              <a:rPr lang="en-GB" sz="1000" kern="1200" baseline="0" dirty="0" smtClean="0">
                <a:solidFill>
                  <a:schemeClr val="tx1"/>
                </a:solidFill>
                <a:effectLst/>
                <a:latin typeface="+mn-lt"/>
                <a:ea typeface="+mn-ea"/>
                <a:cs typeface="+mn-cs"/>
              </a:rPr>
              <a:t> as part of the Portland green streets initiative, and contrasts with the fully-urbanised street scape that is illustrated above. </a:t>
            </a:r>
            <a:endParaRPr lang="en-GB" sz="10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kern="1200" dirty="0" smtClean="0">
                <a:solidFill>
                  <a:schemeClr val="tx1"/>
                </a:solidFill>
                <a:effectLst/>
                <a:latin typeface="+mn-lt"/>
                <a:ea typeface="+mn-ea"/>
                <a:cs typeface="+mn-cs"/>
              </a:rPr>
              <a:t>BGI provides a range of services that include; water supply, climate regulation, pollution control and hazard regulation (blue services/goods), crops, food and timber, wild species diversity, detoxification, cultural services (physical health, aesthetics, spiritual), plus abilities to adapt to and mitigate climate change. Such services, and hence the benefits that are directly attributed to them, are often absent where traditional grey infrastructure is used to manage surface water and flooding.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000" kern="1200" dirty="0" smtClean="0">
                <a:solidFill>
                  <a:schemeClr val="tx1"/>
                </a:solidFill>
                <a:effectLst/>
                <a:latin typeface="+mn-lt"/>
                <a:ea typeface="+mn-ea"/>
                <a:cs typeface="+mn-cs"/>
              </a:rPr>
              <a:t>The Blue-Green concept places value on the connection and interaction of blue and green assets and proposes a network of interconnected BGI to convey, treat and manage urban runoff and flooding, while maximising the accrual of multiple benefits. However, the lack of space in highly urbanised catchments may restrict the incorporation and retrofitting of BGI, and hence, grey infrastructure also has a role in the Blue-Green concept, particularly for high magnitude events with a low probability of occurrence.  </a:t>
            </a:r>
          </a:p>
        </p:txBody>
      </p:sp>
      <p:sp>
        <p:nvSpPr>
          <p:cNvPr id="4" name="Slide Number Placeholder 3"/>
          <p:cNvSpPr>
            <a:spLocks noGrp="1"/>
          </p:cNvSpPr>
          <p:nvPr>
            <p:ph type="sldNum" sz="quarter" idx="10"/>
          </p:nvPr>
        </p:nvSpPr>
        <p:spPr/>
        <p:txBody>
          <a:bodyPr/>
          <a:lstStyle/>
          <a:p>
            <a:fld id="{92E6304B-C01D-4CE9-B737-BC321DC68D68}" type="slidenum">
              <a:rPr lang="en-GB" smtClean="0"/>
              <a:pPr/>
              <a:t>5</a:t>
            </a:fld>
            <a:endParaRPr lang="en-GB" dirty="0"/>
          </a:p>
        </p:txBody>
      </p:sp>
    </p:spTree>
    <p:extLst>
      <p:ext uri="{BB962C8B-B14F-4D97-AF65-F5344CB8AC3E}">
        <p14:creationId xmlns:p14="http://schemas.microsoft.com/office/powerpoint/2010/main" val="1710505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Three points approach for urban flood risk management will be adopted by WP3. </a:t>
            </a:r>
          </a:p>
          <a:p>
            <a:endParaRPr lang="en-GB" dirty="0" smtClean="0"/>
          </a:p>
          <a:p>
            <a:r>
              <a:rPr lang="en-GB" sz="1200" kern="1200" baseline="0" dirty="0" smtClean="0">
                <a:solidFill>
                  <a:schemeClr val="tx1"/>
                </a:solidFill>
                <a:latin typeface="Arial" charset="0"/>
                <a:ea typeface="+mn-ea"/>
                <a:cs typeface="+mn-cs"/>
              </a:rPr>
              <a:t>The use of the 3PA in practice has proven it to be a communication tool that allows a direct connection to be maintained with the complexity characterising reality in UFRM. It allows water professionals to address the relational complexity characterising UFRM in the context of climate change in a pedagogic manner, thus facilitating the organisation of decision making with the use of </a:t>
            </a:r>
            <a:r>
              <a:rPr lang="en-GB" sz="1200" kern="1200" baseline="0" dirty="0" err="1" smtClean="0">
                <a:solidFill>
                  <a:schemeClr val="tx1"/>
                </a:solidFill>
                <a:latin typeface="Arial" charset="0"/>
                <a:ea typeface="+mn-ea"/>
                <a:cs typeface="+mn-cs"/>
              </a:rPr>
              <a:t>transdisciplinarity</a:t>
            </a:r>
            <a:r>
              <a:rPr lang="en-GB" sz="1200" kern="1200" baseline="0" dirty="0" smtClean="0">
                <a:solidFill>
                  <a:schemeClr val="tx1"/>
                </a:solidFill>
                <a:latin typeface="Arial" charset="0"/>
                <a:ea typeface="+mn-ea"/>
                <a:cs typeface="+mn-cs"/>
              </a:rPr>
              <a:t>.</a:t>
            </a:r>
            <a:endParaRPr lang="en-GB" dirty="0" smtClean="0"/>
          </a:p>
          <a:p>
            <a:endParaRPr lang="en-GB" dirty="0" smtClean="0"/>
          </a:p>
          <a:p>
            <a:r>
              <a:rPr lang="en-GB" dirty="0" smtClean="0"/>
              <a:t>Looking at blue and green conditions</a:t>
            </a:r>
            <a:r>
              <a:rPr lang="en-GB" baseline="0" dirty="0" smtClean="0"/>
              <a:t> (different levels of rainfall, different types of flood risk management strategies are needed, which leads to different costs and benefits)</a:t>
            </a:r>
            <a:endParaRPr lang="en-GB" dirty="0"/>
          </a:p>
        </p:txBody>
      </p:sp>
      <p:sp>
        <p:nvSpPr>
          <p:cNvPr id="4" name="Slide Number Placeholder 3"/>
          <p:cNvSpPr>
            <a:spLocks noGrp="1"/>
          </p:cNvSpPr>
          <p:nvPr>
            <p:ph type="sldNum" sz="quarter" idx="10"/>
          </p:nvPr>
        </p:nvSpPr>
        <p:spPr/>
        <p:txBody>
          <a:bodyPr/>
          <a:lstStyle/>
          <a:p>
            <a:fld id="{92E6304B-C01D-4CE9-B737-BC321DC68D68}" type="slidenum">
              <a:rPr lang="en-GB" smtClean="0"/>
              <a:pPr/>
              <a:t>6</a:t>
            </a:fld>
            <a:endParaRPr lang="en-GB"/>
          </a:p>
        </p:txBody>
      </p:sp>
    </p:spTree>
    <p:extLst>
      <p:ext uri="{BB962C8B-B14F-4D97-AF65-F5344CB8AC3E}">
        <p14:creationId xmlns:p14="http://schemas.microsoft.com/office/powerpoint/2010/main" val="1384353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Hull we used to say ‘Once in a Sheffield Flood’ as an alternative to ‘Once in a Blue Moon</a:t>
            </a:r>
            <a:r>
              <a:rPr lang="en-GB" dirty="0" smtClean="0"/>
              <a:t>’, </a:t>
            </a:r>
            <a:r>
              <a:rPr lang="en-GB" dirty="0"/>
              <a:t>to refer to an event that was very rare indeed – clearly this is no longer appropriate.</a:t>
            </a:r>
          </a:p>
          <a:p>
            <a:r>
              <a:rPr lang="en-GB" dirty="0"/>
              <a:t> </a:t>
            </a:r>
          </a:p>
          <a:p>
            <a:r>
              <a:rPr lang="en-GB" dirty="0"/>
              <a:t>The EPSRC ‘Blue-Green Cities’ research project investigated alternative urban flood risk management futures for the UK: </a:t>
            </a:r>
          </a:p>
          <a:p>
            <a:r>
              <a:rPr lang="en-GB" dirty="0"/>
              <a:t> </a:t>
            </a:r>
          </a:p>
          <a:p>
            <a:pPr lvl="0"/>
            <a:r>
              <a:rPr lang="en-GB" dirty="0"/>
              <a:t>Conventional approaches involving bigger pipes, higher walls and deeper channels to convey or store floods,</a:t>
            </a:r>
          </a:p>
          <a:p>
            <a:pPr lvl="0"/>
            <a:r>
              <a:rPr lang="en-GB" dirty="0"/>
              <a:t>Innovative approaches that use integrated systems of </a:t>
            </a:r>
            <a:r>
              <a:rPr lang="en-GB" dirty="0" err="1"/>
              <a:t>Blue-Green+Grey</a:t>
            </a:r>
            <a:r>
              <a:rPr lang="en-GB" dirty="0"/>
              <a:t> to manage flood water sustainably.</a:t>
            </a:r>
          </a:p>
          <a:p>
            <a:endParaRPr lang="en-GB" dirty="0" smtClean="0"/>
          </a:p>
          <a:p>
            <a:r>
              <a:rPr lang="en-GB" dirty="0" smtClean="0"/>
              <a:t>A </a:t>
            </a:r>
            <a:r>
              <a:rPr lang="en-GB" dirty="0"/>
              <a:t>new EPSRC research project (Achieving Urban Flood Resilience in an Uncertain Future) is investigating how </a:t>
            </a:r>
            <a:r>
              <a:rPr lang="en-GB" dirty="0" err="1"/>
              <a:t>Blue-Green+Grey</a:t>
            </a:r>
            <a:r>
              <a:rPr lang="en-GB" dirty="0"/>
              <a:t> systems can make UK Cities resilient to flooding given that it can’t be prevented entirely</a:t>
            </a:r>
            <a:r>
              <a:rPr lang="en-GB" dirty="0" smtClean="0"/>
              <a:t>.</a:t>
            </a:r>
          </a:p>
          <a:p>
            <a:endParaRPr lang="en-GB" dirty="0"/>
          </a:p>
          <a:p>
            <a:endParaRPr lang="en-GB" dirty="0"/>
          </a:p>
        </p:txBody>
      </p:sp>
      <p:sp>
        <p:nvSpPr>
          <p:cNvPr id="4" name="Slide Number Placeholder 3"/>
          <p:cNvSpPr>
            <a:spLocks noGrp="1"/>
          </p:cNvSpPr>
          <p:nvPr>
            <p:ph type="sldNum" sz="quarter" idx="10"/>
          </p:nvPr>
        </p:nvSpPr>
        <p:spPr/>
        <p:txBody>
          <a:bodyPr/>
          <a:lstStyle/>
          <a:p>
            <a:fld id="{AEB11661-0CE0-42F1-B5D7-123365516025}" type="slidenum">
              <a:rPr lang="en-GB" smtClean="0"/>
              <a:t>7</a:t>
            </a:fld>
            <a:endParaRPr lang="en-GB"/>
          </a:p>
        </p:txBody>
      </p:sp>
    </p:spTree>
    <p:extLst>
      <p:ext uri="{BB962C8B-B14F-4D97-AF65-F5344CB8AC3E}">
        <p14:creationId xmlns:p14="http://schemas.microsoft.com/office/powerpoint/2010/main" val="2044810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EB11661-0CE0-42F1-B5D7-123365516025}" type="slidenum">
              <a:rPr lang="en-GB" smtClean="0"/>
              <a:t>8</a:t>
            </a:fld>
            <a:endParaRPr lang="en-GB"/>
          </a:p>
        </p:txBody>
      </p:sp>
    </p:spTree>
    <p:extLst>
      <p:ext uri="{BB962C8B-B14F-4D97-AF65-F5344CB8AC3E}">
        <p14:creationId xmlns:p14="http://schemas.microsoft.com/office/powerpoint/2010/main" val="3617534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a:p>
            <a:endParaRPr lang="en-GB" dirty="0"/>
          </a:p>
        </p:txBody>
      </p:sp>
      <p:sp>
        <p:nvSpPr>
          <p:cNvPr id="4" name="Slide Number Placeholder 3"/>
          <p:cNvSpPr>
            <a:spLocks noGrp="1"/>
          </p:cNvSpPr>
          <p:nvPr>
            <p:ph type="sldNum" sz="quarter" idx="10"/>
          </p:nvPr>
        </p:nvSpPr>
        <p:spPr/>
        <p:txBody>
          <a:bodyPr/>
          <a:lstStyle/>
          <a:p>
            <a:fld id="{AEB11661-0CE0-42F1-B5D7-123365516025}" type="slidenum">
              <a:rPr lang="en-GB" smtClean="0"/>
              <a:t>9</a:t>
            </a:fld>
            <a:endParaRPr lang="en-GB"/>
          </a:p>
        </p:txBody>
      </p:sp>
    </p:spTree>
    <p:extLst>
      <p:ext uri="{BB962C8B-B14F-4D97-AF65-F5344CB8AC3E}">
        <p14:creationId xmlns:p14="http://schemas.microsoft.com/office/powerpoint/2010/main" val="3537918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GB" dirty="0"/>
          </a:p>
        </p:txBody>
      </p:sp>
    </p:spTree>
    <p:extLst>
      <p:ext uri="{BB962C8B-B14F-4D97-AF65-F5344CB8AC3E}">
        <p14:creationId xmlns:p14="http://schemas.microsoft.com/office/powerpoint/2010/main" val="59429705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2D88E64-1115-449E-9258-2ADA2E2A6E30}" type="datetimeFigureOut">
              <a:rPr lang="en-GB" smtClean="0"/>
              <a:t>10/11/2016</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D0CD4EE-2565-46B4-81B1-A93195A8C7AD}" type="slidenum">
              <a:rPr lang="en-GB" smtClean="0"/>
              <a:t>‹#›</a:t>
            </a:fld>
            <a:endParaRPr lang="en-GB"/>
          </a:p>
        </p:txBody>
      </p:sp>
    </p:spTree>
    <p:extLst>
      <p:ext uri="{BB962C8B-B14F-4D97-AF65-F5344CB8AC3E}">
        <p14:creationId xmlns:p14="http://schemas.microsoft.com/office/powerpoint/2010/main" val="2935477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2D88E64-1115-449E-9258-2ADA2E2A6E30}" type="datetimeFigureOut">
              <a:rPr lang="en-GB" smtClean="0"/>
              <a:t>10/11/2016</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D0CD4EE-2565-46B4-81B1-A93195A8C7AD}" type="slidenum">
              <a:rPr lang="en-GB" smtClean="0"/>
              <a:t>‹#›</a:t>
            </a:fld>
            <a:endParaRPr lang="en-GB"/>
          </a:p>
        </p:txBody>
      </p:sp>
    </p:spTree>
    <p:extLst>
      <p:ext uri="{BB962C8B-B14F-4D97-AF65-F5344CB8AC3E}">
        <p14:creationId xmlns:p14="http://schemas.microsoft.com/office/powerpoint/2010/main" val="111810986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792088"/>
          </a:xfrm>
          <a:prstGeom prst="rect">
            <a:avLst/>
          </a:prstGeom>
        </p:spPr>
        <p:txBody>
          <a:bodyPr/>
          <a:lstStyle>
            <a:lvl1pPr algn="l">
              <a:defRPr>
                <a:solidFill>
                  <a:schemeClr val="tx1">
                    <a:lumMod val="65000"/>
                    <a:lumOff val="35000"/>
                  </a:schemeClr>
                </a:solidFill>
              </a:defRPr>
            </a:lvl1pPr>
          </a:lstStyle>
          <a:p>
            <a:r>
              <a:rPr lang="en-US" dirty="0" smtClean="0"/>
              <a:t>Click to edit Master title style</a:t>
            </a:r>
            <a:endParaRPr lang="en-GB" dirty="0"/>
          </a:p>
        </p:txBody>
      </p:sp>
      <p:sp>
        <p:nvSpPr>
          <p:cNvPr id="5" name="Text Placeholder 4"/>
          <p:cNvSpPr>
            <a:spLocks noGrp="1"/>
          </p:cNvSpPr>
          <p:nvPr>
            <p:ph type="body" sz="quarter" idx="10"/>
          </p:nvPr>
        </p:nvSpPr>
        <p:spPr>
          <a:xfrm>
            <a:off x="467544" y="1341438"/>
            <a:ext cx="8281169" cy="3382962"/>
          </a:xfrm>
          <a:prstGeom prst="rect">
            <a:avLst/>
          </a:prstGeom>
        </p:spPr>
        <p:txBody>
          <a:bodyPr/>
          <a:lstStyle>
            <a:lvl1pPr marL="0"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46163273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2D88E64-1115-449E-9258-2ADA2E2A6E30}" type="datetimeFigureOut">
              <a:rPr lang="en-GB" smtClean="0"/>
              <a:t>10/11/2016</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D0CD4EE-2565-46B4-81B1-A93195A8C7AD}" type="slidenum">
              <a:rPr lang="en-GB" smtClean="0"/>
              <a:t>‹#›</a:t>
            </a:fld>
            <a:endParaRPr lang="en-GB"/>
          </a:p>
        </p:txBody>
      </p:sp>
    </p:spTree>
    <p:extLst>
      <p:ext uri="{BB962C8B-B14F-4D97-AF65-F5344CB8AC3E}">
        <p14:creationId xmlns:p14="http://schemas.microsoft.com/office/powerpoint/2010/main" val="242173616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2D88E64-1115-449E-9258-2ADA2E2A6E30}" type="datetimeFigureOut">
              <a:rPr lang="en-GB" smtClean="0"/>
              <a:t>10/11/2016</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D0CD4EE-2565-46B4-81B1-A93195A8C7AD}" type="slidenum">
              <a:rPr lang="en-GB" smtClean="0"/>
              <a:t>‹#›</a:t>
            </a:fld>
            <a:endParaRPr lang="en-GB"/>
          </a:p>
        </p:txBody>
      </p:sp>
    </p:spTree>
    <p:extLst>
      <p:ext uri="{BB962C8B-B14F-4D97-AF65-F5344CB8AC3E}">
        <p14:creationId xmlns:p14="http://schemas.microsoft.com/office/powerpoint/2010/main" val="106333335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22D88E64-1115-449E-9258-2ADA2E2A6E30}" type="datetimeFigureOut">
              <a:rPr lang="en-GB" smtClean="0"/>
              <a:t>10/11/2016</a:t>
            </a:fld>
            <a:endParaRPr lang="en-GB"/>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CD0CD4EE-2565-46B4-81B1-A93195A8C7AD}" type="slidenum">
              <a:rPr lang="en-GB" smtClean="0"/>
              <a:t>‹#›</a:t>
            </a:fld>
            <a:endParaRPr lang="en-GB"/>
          </a:p>
        </p:txBody>
      </p:sp>
    </p:spTree>
    <p:extLst>
      <p:ext uri="{BB962C8B-B14F-4D97-AF65-F5344CB8AC3E}">
        <p14:creationId xmlns:p14="http://schemas.microsoft.com/office/powerpoint/2010/main" val="180516228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22D88E64-1115-449E-9258-2ADA2E2A6E30}" type="datetimeFigureOut">
              <a:rPr lang="en-GB" smtClean="0"/>
              <a:t>10/11/2016</a:t>
            </a:fld>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CD0CD4EE-2565-46B4-81B1-A93195A8C7AD}" type="slidenum">
              <a:rPr lang="en-GB" smtClean="0"/>
              <a:t>‹#›</a:t>
            </a:fld>
            <a:endParaRPr lang="en-GB"/>
          </a:p>
        </p:txBody>
      </p:sp>
    </p:spTree>
    <p:extLst>
      <p:ext uri="{BB962C8B-B14F-4D97-AF65-F5344CB8AC3E}">
        <p14:creationId xmlns:p14="http://schemas.microsoft.com/office/powerpoint/2010/main" val="145374091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22D88E64-1115-449E-9258-2ADA2E2A6E30}" type="datetimeFigureOut">
              <a:rPr lang="en-GB" smtClean="0"/>
              <a:t>10/11/2016</a:t>
            </a:fld>
            <a:endParaRPr lang="en-GB"/>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CD0CD4EE-2565-46B4-81B1-A93195A8C7AD}" type="slidenum">
              <a:rPr lang="en-GB" smtClean="0"/>
              <a:t>‹#›</a:t>
            </a:fld>
            <a:endParaRPr lang="en-GB"/>
          </a:p>
        </p:txBody>
      </p:sp>
    </p:spTree>
    <p:extLst>
      <p:ext uri="{BB962C8B-B14F-4D97-AF65-F5344CB8AC3E}">
        <p14:creationId xmlns:p14="http://schemas.microsoft.com/office/powerpoint/2010/main" val="371645636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2D88E64-1115-449E-9258-2ADA2E2A6E30}" type="datetimeFigureOut">
              <a:rPr lang="en-GB" smtClean="0"/>
              <a:t>10/11/2016</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D0CD4EE-2565-46B4-81B1-A93195A8C7AD}" type="slidenum">
              <a:rPr lang="en-GB" smtClean="0"/>
              <a:t>‹#›</a:t>
            </a:fld>
            <a:endParaRPr lang="en-GB"/>
          </a:p>
        </p:txBody>
      </p:sp>
    </p:spTree>
    <p:extLst>
      <p:ext uri="{BB962C8B-B14F-4D97-AF65-F5344CB8AC3E}">
        <p14:creationId xmlns:p14="http://schemas.microsoft.com/office/powerpoint/2010/main" val="1207846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2D88E64-1115-449E-9258-2ADA2E2A6E30}" type="datetimeFigureOut">
              <a:rPr lang="en-GB" smtClean="0"/>
              <a:t>10/11/2016</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D0CD4EE-2565-46B4-81B1-A93195A8C7AD}" type="slidenum">
              <a:rPr lang="en-GB" smtClean="0"/>
              <a:t>‹#›</a:t>
            </a:fld>
            <a:endParaRPr lang="en-GB"/>
          </a:p>
        </p:txBody>
      </p:sp>
    </p:spTree>
    <p:extLst>
      <p:ext uri="{BB962C8B-B14F-4D97-AF65-F5344CB8AC3E}">
        <p14:creationId xmlns:p14="http://schemas.microsoft.com/office/powerpoint/2010/main" val="1526978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Group 3"/>
          <p:cNvGrpSpPr/>
          <p:nvPr userDrawn="1"/>
        </p:nvGrpSpPr>
        <p:grpSpPr>
          <a:xfrm>
            <a:off x="0" y="6030472"/>
            <a:ext cx="9144001" cy="782904"/>
            <a:chOff x="0" y="5877272"/>
            <a:chExt cx="9144001" cy="782904"/>
          </a:xfrm>
        </p:grpSpPr>
        <p:pic>
          <p:nvPicPr>
            <p:cNvPr id="2" name="Picture 1"/>
            <p:cNvPicPr>
              <a:picLocks noChangeAspect="1"/>
            </p:cNvPicPr>
            <p:nvPr userDrawn="1"/>
          </p:nvPicPr>
          <p:blipFill rotWithShape="1">
            <a:blip r:embed="rId13" cstate="email">
              <a:extLst>
                <a:ext uri="{28A0092B-C50C-407E-A947-70E740481C1C}">
                  <a14:useLocalDpi xmlns:a14="http://schemas.microsoft.com/office/drawing/2010/main"/>
                </a:ext>
              </a:extLst>
            </a:blip>
            <a:srcRect/>
            <a:stretch/>
          </p:blipFill>
          <p:spPr>
            <a:xfrm>
              <a:off x="7848942" y="5877272"/>
              <a:ext cx="1295059" cy="782904"/>
            </a:xfrm>
            <a:prstGeom prst="rect">
              <a:avLst/>
            </a:prstGeom>
          </p:spPr>
        </p:pic>
        <p:pic>
          <p:nvPicPr>
            <p:cNvPr id="2050" name="Picture 2"/>
            <p:cNvPicPr>
              <a:picLocks noChangeAspect="1" noChangeArrowheads="1"/>
            </p:cNvPicPr>
            <p:nvPr userDrawn="1"/>
          </p:nvPicPr>
          <p:blipFill>
            <a:blip r:embed="rId14" cstate="email">
              <a:extLst>
                <a:ext uri="{BEBA8EAE-BF5A-486C-A8C5-ECC9F3942E4B}">
                  <a14:imgProps xmlns:a14="http://schemas.microsoft.com/office/drawing/2010/main">
                    <a14:imgLayer r:embed="rId15">
                      <a14:imgEffect>
                        <a14:brightnessContrast contrast="-36000"/>
                      </a14:imgEffect>
                    </a14:imgLayer>
                  </a14:imgProps>
                </a:ext>
                <a:ext uri="{28A0092B-C50C-407E-A947-70E740481C1C}">
                  <a14:useLocalDpi xmlns:a14="http://schemas.microsoft.com/office/drawing/2010/main"/>
                </a:ext>
              </a:extLst>
            </a:blip>
            <a:srcRect/>
            <a:stretch>
              <a:fillRect/>
            </a:stretch>
          </p:blipFill>
          <p:spPr bwMode="auto">
            <a:xfrm>
              <a:off x="0" y="5981311"/>
              <a:ext cx="7966893" cy="678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003885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emf"/><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10" Type="http://schemas.microsoft.com/office/2007/relationships/hdphoto" Target="../media/hdphoto2.wdp"/><Relationship Id="rId4" Type="http://schemas.openxmlformats.org/officeDocument/2006/relationships/image" Target="../media/image4.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hyperlink" Target="http://www.bluegreencities.ac.uk/bluegreencities/documents/floodfootprintassessment-dm.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hyperlink" Target="https://ciria.sharefile.com/share#view/9e79a9ddac8044b2" TargetMode="Externa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hyperlink" Target="http://www.bluegreencities.ac.uk/bluegreencities/publications/multiple-benefit-toolbox.aspx"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0.gif"/></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en.wikipedia.org/wiki/Blue-Green_Citie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476672"/>
            <a:ext cx="9144001"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188640"/>
            <a:ext cx="8820472" cy="792088"/>
          </a:xfrm>
        </p:spPr>
        <p:txBody>
          <a:bodyPr/>
          <a:lstStyle/>
          <a:p>
            <a:pPr algn="r"/>
            <a:r>
              <a:rPr lang="en-GB" sz="6000" dirty="0" smtClean="0"/>
              <a:t> </a:t>
            </a:r>
            <a:r>
              <a:rPr lang="en-GB" sz="6000" b="1" dirty="0" smtClean="0">
                <a:solidFill>
                  <a:schemeClr val="tx1"/>
                </a:solidFill>
              </a:rPr>
              <a:t>Managing Urban </a:t>
            </a:r>
            <a:br>
              <a:rPr lang="en-GB" sz="6000" b="1" dirty="0" smtClean="0">
                <a:solidFill>
                  <a:schemeClr val="tx1"/>
                </a:solidFill>
              </a:rPr>
            </a:br>
            <a:r>
              <a:rPr lang="en-GB" sz="6000" b="1" dirty="0" smtClean="0">
                <a:solidFill>
                  <a:schemeClr val="tx1"/>
                </a:solidFill>
              </a:rPr>
              <a:t>Flood Risk </a:t>
            </a:r>
            <a:br>
              <a:rPr lang="en-GB" sz="6000" b="1" dirty="0" smtClean="0">
                <a:solidFill>
                  <a:schemeClr val="tx1"/>
                </a:solidFill>
              </a:rPr>
            </a:br>
            <a:r>
              <a:rPr lang="en-GB" sz="6000" dirty="0" smtClean="0">
                <a:solidFill>
                  <a:schemeClr val="tx1"/>
                </a:solidFill>
              </a:rPr>
              <a:t/>
            </a:r>
            <a:br>
              <a:rPr lang="en-GB" sz="6000" dirty="0" smtClean="0">
                <a:solidFill>
                  <a:schemeClr val="tx1"/>
                </a:solidFill>
              </a:rPr>
            </a:br>
            <a:r>
              <a:rPr lang="en-GB" sz="6000" dirty="0" smtClean="0">
                <a:solidFill>
                  <a:schemeClr val="tx1"/>
                </a:solidFill>
              </a:rPr>
              <a:t/>
            </a:r>
            <a:br>
              <a:rPr lang="en-GB" sz="6000" dirty="0" smtClean="0">
                <a:solidFill>
                  <a:schemeClr val="tx1"/>
                </a:solidFill>
              </a:rPr>
            </a:br>
            <a:r>
              <a:rPr lang="en-GB" sz="6000" dirty="0" smtClean="0">
                <a:solidFill>
                  <a:schemeClr val="tx1"/>
                </a:solidFill>
              </a:rPr>
              <a:t/>
            </a:r>
            <a:br>
              <a:rPr lang="en-GB" sz="6000" dirty="0" smtClean="0">
                <a:solidFill>
                  <a:schemeClr val="tx1"/>
                </a:solidFill>
              </a:rPr>
            </a:br>
            <a:r>
              <a:rPr lang="en-GB" sz="6000" dirty="0">
                <a:solidFill>
                  <a:schemeClr val="tx1"/>
                </a:solidFill>
              </a:rPr>
              <a:t/>
            </a:r>
            <a:br>
              <a:rPr lang="en-GB" sz="6000" dirty="0">
                <a:solidFill>
                  <a:schemeClr val="tx1"/>
                </a:solidFill>
              </a:rPr>
            </a:br>
            <a:r>
              <a:rPr lang="en-GB" sz="6000" dirty="0" smtClean="0">
                <a:solidFill>
                  <a:schemeClr val="tx1"/>
                </a:solidFill>
              </a:rPr>
              <a:t/>
            </a:r>
            <a:br>
              <a:rPr lang="en-GB" sz="6000" dirty="0" smtClean="0">
                <a:solidFill>
                  <a:schemeClr val="tx1"/>
                </a:solidFill>
              </a:rPr>
            </a:br>
            <a:r>
              <a:rPr lang="en-GB" sz="6000" dirty="0">
                <a:solidFill>
                  <a:schemeClr val="tx1"/>
                </a:solidFill>
              </a:rPr>
              <a:t/>
            </a:r>
            <a:br>
              <a:rPr lang="en-GB" sz="6000" dirty="0">
                <a:solidFill>
                  <a:schemeClr val="tx1"/>
                </a:solidFill>
              </a:rPr>
            </a:br>
            <a:r>
              <a:rPr lang="en-GB" sz="6000" dirty="0" smtClean="0">
                <a:solidFill>
                  <a:schemeClr val="tx1"/>
                </a:solidFill>
              </a:rPr>
              <a:t/>
            </a:r>
            <a:br>
              <a:rPr lang="en-GB" sz="6000" dirty="0" smtClean="0">
                <a:solidFill>
                  <a:schemeClr val="tx1"/>
                </a:solidFill>
              </a:rPr>
            </a:br>
            <a:r>
              <a:rPr lang="en-GB" sz="6000" dirty="0">
                <a:solidFill>
                  <a:schemeClr val="tx1"/>
                </a:solidFill>
              </a:rPr>
              <a:t/>
            </a:r>
            <a:br>
              <a:rPr lang="en-GB" sz="6000" dirty="0">
                <a:solidFill>
                  <a:schemeClr val="tx1"/>
                </a:solidFill>
              </a:rPr>
            </a:br>
            <a:r>
              <a:rPr lang="en-GB" sz="6000" dirty="0">
                <a:solidFill>
                  <a:schemeClr val="tx1"/>
                </a:solidFill>
              </a:rPr>
              <a:t>	</a:t>
            </a:r>
            <a:endParaRPr lang="en-GB" sz="6000" b="1" i="1" dirty="0">
              <a:solidFill>
                <a:schemeClr val="tx1"/>
              </a:solidFill>
            </a:endParaRPr>
          </a:p>
        </p:txBody>
      </p:sp>
      <p:grpSp>
        <p:nvGrpSpPr>
          <p:cNvPr id="12" name="Group 11"/>
          <p:cNvGrpSpPr/>
          <p:nvPr/>
        </p:nvGrpSpPr>
        <p:grpSpPr>
          <a:xfrm>
            <a:off x="0" y="5862015"/>
            <a:ext cx="9180512" cy="995985"/>
            <a:chOff x="0" y="5862015"/>
            <a:chExt cx="9180512" cy="995985"/>
          </a:xfrm>
        </p:grpSpPr>
        <p:sp>
          <p:nvSpPr>
            <p:cNvPr id="11" name="Rectangle 10"/>
            <p:cNvSpPr/>
            <p:nvPr/>
          </p:nvSpPr>
          <p:spPr>
            <a:xfrm>
              <a:off x="0" y="5862015"/>
              <a:ext cx="9144000" cy="995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128210" y="6207695"/>
              <a:ext cx="2894015" cy="461665"/>
            </a:xfrm>
            <a:prstGeom prst="rect">
              <a:avLst/>
            </a:prstGeom>
            <a:noFill/>
          </p:spPr>
          <p:txBody>
            <a:bodyPr wrap="square" rtlCol="0">
              <a:spAutoFit/>
            </a:bodyPr>
            <a:lstStyle/>
            <a:p>
              <a:r>
                <a:rPr lang="en-GB" sz="2400" b="1" dirty="0" smtClean="0"/>
                <a:t>bluegreencities.ac.uk</a:t>
              </a:r>
              <a:endParaRPr lang="en-GB" sz="2400" b="1" dirty="0"/>
            </a:p>
          </p:txBody>
        </p:sp>
        <p:sp>
          <p:nvSpPr>
            <p:cNvPr id="8" name="TextBox 7"/>
            <p:cNvSpPr txBox="1"/>
            <p:nvPr/>
          </p:nvSpPr>
          <p:spPr>
            <a:xfrm>
              <a:off x="6912768" y="6341126"/>
              <a:ext cx="2267744" cy="307777"/>
            </a:xfrm>
            <a:prstGeom prst="rect">
              <a:avLst/>
            </a:prstGeom>
            <a:noFill/>
          </p:spPr>
          <p:txBody>
            <a:bodyPr wrap="square" rtlCol="0">
              <a:spAutoFit/>
            </a:bodyPr>
            <a:lstStyle/>
            <a:p>
              <a:pPr marL="0" marR="0" indent="0" defTabSz="914400" rtl="0" eaLnBrk="1" fontAlgn="auto" latinLnBrk="0" hangingPunct="1">
                <a:lnSpc>
                  <a:spcPct val="100000"/>
                </a:lnSpc>
                <a:spcBef>
                  <a:spcPts val="0"/>
                </a:spcBef>
                <a:spcAft>
                  <a:spcPts val="0"/>
                </a:spcAft>
                <a:buClrTx/>
                <a:buSzTx/>
                <a:buFontTx/>
                <a:buNone/>
                <a:tabLst/>
                <a:defRPr/>
              </a:pPr>
              <a:r>
                <a:rPr lang="en-GB" sz="1400" b="0" dirty="0" smtClean="0"/>
                <a:t>EPSRC</a:t>
              </a:r>
              <a:r>
                <a:rPr lang="en-GB" sz="1400" b="0" baseline="0" dirty="0" smtClean="0"/>
                <a:t> Grant </a:t>
              </a:r>
              <a:r>
                <a:rPr lang="en-GB" sz="1400" b="0" kern="1200" dirty="0" smtClean="0">
                  <a:solidFill>
                    <a:schemeClr val="tx1"/>
                  </a:solidFill>
                  <a:effectLst/>
                </a:rPr>
                <a:t>  EP/</a:t>
              </a:r>
              <a:r>
                <a:rPr lang="en-GB" sz="1400" b="0" kern="1200" dirty="0" err="1" smtClean="0">
                  <a:solidFill>
                    <a:schemeClr val="tx1"/>
                  </a:solidFill>
                  <a:effectLst/>
                </a:rPr>
                <a:t>K013661</a:t>
              </a:r>
              <a:r>
                <a:rPr lang="en-GB" sz="1400" b="0" kern="1200" dirty="0" smtClean="0">
                  <a:solidFill>
                    <a:schemeClr val="tx1"/>
                  </a:solidFill>
                  <a:effectLst/>
                </a:rPr>
                <a:t>/1</a:t>
              </a:r>
              <a:endParaRPr lang="en-GB" sz="1400" kern="1200" dirty="0" smtClean="0">
                <a:solidFill>
                  <a:schemeClr val="tx1"/>
                </a:solidFill>
                <a:effectLst/>
              </a:endParaRPr>
            </a:p>
          </p:txBody>
        </p:sp>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995936" y="6279703"/>
              <a:ext cx="1396240" cy="377969"/>
            </a:xfrm>
            <a:prstGeom prst="rect">
              <a:avLst/>
            </a:prstGeom>
          </p:spPr>
        </p:pic>
        <p:pic>
          <p:nvPicPr>
            <p:cNvPr id="6"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31840" y="6290641"/>
              <a:ext cx="695908" cy="412844"/>
            </a:xfrm>
            <a:prstGeom prst="rect">
              <a:avLst/>
            </a:prstGeom>
            <a:noFill/>
            <a:ln w="19050">
              <a:noFill/>
              <a:miter lim="800000"/>
              <a:headEnd/>
              <a:tailEnd/>
            </a:ln>
            <a:extLst>
              <a:ext uri="{909E8E84-426E-40DD-AFC4-6F175D3DCCD1}">
                <a14:hiddenFill xmlns:a14="http://schemas.microsoft.com/office/drawing/2010/main">
                  <a:solidFill>
                    <a:schemeClr val="accent1"/>
                  </a:solidFill>
                </a14:hiddenFill>
              </a:ext>
            </a:extLst>
          </p:spPr>
        </p:pic>
        <p:pic>
          <p:nvPicPr>
            <p:cNvPr id="5" name="Picture 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511122" y="6230369"/>
              <a:ext cx="717062" cy="468000"/>
            </a:xfrm>
            <a:prstGeom prst="rect">
              <a:avLst/>
            </a:prstGeom>
          </p:spPr>
        </p:pic>
        <p:pic>
          <p:nvPicPr>
            <p:cNvPr id="4" name="Picture 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372200" y="6230369"/>
              <a:ext cx="466213" cy="468000"/>
            </a:xfrm>
            <a:prstGeom prst="rect">
              <a:avLst/>
            </a:prstGeom>
          </p:spPr>
        </p:pic>
      </p:grpSp>
      <p:grpSp>
        <p:nvGrpSpPr>
          <p:cNvPr id="17" name="Group 16"/>
          <p:cNvGrpSpPr/>
          <p:nvPr/>
        </p:nvGrpSpPr>
        <p:grpSpPr>
          <a:xfrm>
            <a:off x="0" y="5405738"/>
            <a:ext cx="9144001" cy="854912"/>
            <a:chOff x="0" y="5877272"/>
            <a:chExt cx="9144001" cy="854912"/>
          </a:xfrm>
        </p:grpSpPr>
        <p:pic>
          <p:nvPicPr>
            <p:cNvPr id="21" name="Picture 20"/>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7848942" y="5877272"/>
              <a:ext cx="1295059" cy="782904"/>
            </a:xfrm>
            <a:prstGeom prst="rect">
              <a:avLst/>
            </a:prstGeom>
          </p:spPr>
        </p:pic>
        <p:pic>
          <p:nvPicPr>
            <p:cNvPr id="22" name="Picture 2"/>
            <p:cNvPicPr>
              <a:picLocks noChangeAspect="1" noChangeArrowheads="1"/>
            </p:cNvPicPr>
            <p:nvPr userDrawn="1"/>
          </p:nvPicPr>
          <p:blipFill>
            <a:blip r:embed="rId9" cstate="email">
              <a:extLst>
                <a:ext uri="{BEBA8EAE-BF5A-486C-A8C5-ECC9F3942E4B}">
                  <a14:imgProps xmlns:a14="http://schemas.microsoft.com/office/drawing/2010/main">
                    <a14:imgLayer r:embed="rId10">
                      <a14:imgEffect>
                        <a14:brightnessContrast contrast="-36000"/>
                      </a14:imgEffect>
                    </a14:imgLayer>
                  </a14:imgProps>
                </a:ext>
                <a:ext uri="{28A0092B-C50C-407E-A947-70E740481C1C}">
                  <a14:useLocalDpi xmlns:a14="http://schemas.microsoft.com/office/drawing/2010/main"/>
                </a:ext>
              </a:extLst>
            </a:blip>
            <a:srcRect/>
            <a:stretch>
              <a:fillRect/>
            </a:stretch>
          </p:blipFill>
          <p:spPr bwMode="auto">
            <a:xfrm>
              <a:off x="0" y="5981311"/>
              <a:ext cx="7966893" cy="750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Rectangle 9"/>
          <p:cNvSpPr/>
          <p:nvPr/>
        </p:nvSpPr>
        <p:spPr>
          <a:xfrm>
            <a:off x="143542" y="3735087"/>
            <a:ext cx="9000458" cy="1692771"/>
          </a:xfrm>
          <a:prstGeom prst="rect">
            <a:avLst/>
          </a:prstGeom>
        </p:spPr>
        <p:txBody>
          <a:bodyPr wrap="square">
            <a:spAutoFit/>
          </a:bodyPr>
          <a:lstStyle/>
          <a:p>
            <a:r>
              <a:rPr lang="en-GB" sz="4000" dirty="0"/>
              <a:t>Colin Thorne</a:t>
            </a:r>
            <a:r>
              <a:rPr lang="en-GB" sz="4000" b="1" dirty="0"/>
              <a:t>	</a:t>
            </a:r>
            <a:br>
              <a:rPr lang="en-GB" sz="4000" b="1" dirty="0"/>
            </a:br>
            <a:r>
              <a:rPr lang="en-GB" sz="4000" dirty="0" smtClean="0"/>
              <a:t>University </a:t>
            </a:r>
            <a:r>
              <a:rPr lang="en-GB" sz="4000" dirty="0"/>
              <a:t>of </a:t>
            </a:r>
            <a:r>
              <a:rPr lang="en-GB" sz="4000" dirty="0" smtClean="0"/>
              <a:t>Nottingham</a:t>
            </a:r>
          </a:p>
          <a:p>
            <a:r>
              <a:rPr lang="en-GB" sz="2400" i="1" dirty="0"/>
              <a:t>o</a:t>
            </a:r>
            <a:r>
              <a:rPr lang="en-GB" sz="2400" i="1" dirty="0" smtClean="0"/>
              <a:t>n behalf of the Blue-Green Cities and Urban Flood Resilience Projects</a:t>
            </a:r>
            <a:endParaRPr lang="en-GB" sz="2400" dirty="0"/>
          </a:p>
        </p:txBody>
      </p:sp>
    </p:spTree>
    <p:extLst>
      <p:ext uri="{BB962C8B-B14F-4D97-AF65-F5344CB8AC3E}">
        <p14:creationId xmlns:p14="http://schemas.microsoft.com/office/powerpoint/2010/main" val="41973451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27151566"/>
              </p:ext>
            </p:extLst>
          </p:nvPr>
        </p:nvGraphicFramePr>
        <p:xfrm>
          <a:off x="-247922" y="690955"/>
          <a:ext cx="9396536" cy="6167045"/>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p:cNvSpPr/>
          <p:nvPr/>
        </p:nvSpPr>
        <p:spPr>
          <a:xfrm>
            <a:off x="107504" y="2060848"/>
            <a:ext cx="5112568" cy="231993"/>
          </a:xfrm>
          <a:prstGeom prst="rect">
            <a:avLst/>
          </a:prstGeom>
          <a:solidFill>
            <a:srgbClr val="FF0000">
              <a:alpha val="15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179512" y="44624"/>
            <a:ext cx="8856984" cy="646331"/>
          </a:xfrm>
          <a:prstGeom prst="rect">
            <a:avLst/>
          </a:prstGeom>
        </p:spPr>
        <p:txBody>
          <a:bodyPr wrap="square">
            <a:spAutoFit/>
          </a:bodyPr>
          <a:lstStyle/>
          <a:p>
            <a:pPr algn="ctr"/>
            <a:r>
              <a:rPr lang="en-GB" sz="3600" dirty="0" smtClean="0">
                <a:solidFill>
                  <a:schemeClr val="accent1">
                    <a:lumMod val="50000"/>
                  </a:schemeClr>
                </a:solidFill>
              </a:rPr>
              <a:t>Barriers to innovation  in Newcastle upon Tyne</a:t>
            </a:r>
            <a:endParaRPr lang="en-GB" sz="3600" dirty="0" smtClean="0">
              <a:solidFill>
                <a:schemeClr val="accent1">
                  <a:lumMod val="50000"/>
                </a:schemeClr>
              </a:solidFill>
              <a:effectLst/>
            </a:endParaRPr>
          </a:p>
        </p:txBody>
      </p:sp>
      <p:sp>
        <p:nvSpPr>
          <p:cNvPr id="8" name="TextBox 7"/>
          <p:cNvSpPr txBox="1"/>
          <p:nvPr/>
        </p:nvSpPr>
        <p:spPr>
          <a:xfrm>
            <a:off x="6444208" y="2092786"/>
            <a:ext cx="2592288" cy="400110"/>
          </a:xfrm>
          <a:prstGeom prst="rect">
            <a:avLst/>
          </a:prstGeom>
          <a:solidFill>
            <a:schemeClr val="bg1"/>
          </a:solidFill>
        </p:spPr>
        <p:txBody>
          <a:bodyPr wrap="square" lIns="0" rtlCol="0">
            <a:spAutoFit/>
          </a:bodyPr>
          <a:lstStyle/>
          <a:p>
            <a:r>
              <a:rPr lang="en-GB" sz="2000" dirty="0"/>
              <a:t> </a:t>
            </a:r>
            <a:r>
              <a:rPr lang="en-GB" sz="2000" dirty="0" smtClean="0"/>
              <a:t>   Blue-Green Systems</a:t>
            </a:r>
            <a:endParaRPr lang="en-GB" sz="2000" dirty="0"/>
          </a:p>
        </p:txBody>
      </p:sp>
      <p:sp>
        <p:nvSpPr>
          <p:cNvPr id="10" name="Rectangle 9"/>
          <p:cNvSpPr/>
          <p:nvPr/>
        </p:nvSpPr>
        <p:spPr>
          <a:xfrm>
            <a:off x="123709" y="5445224"/>
            <a:ext cx="8928992" cy="648072"/>
          </a:xfrm>
          <a:prstGeom prst="rect">
            <a:avLst/>
          </a:prstGeom>
          <a:solidFill>
            <a:srgbClr val="FF0000">
              <a:alpha val="14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179512" y="3573016"/>
            <a:ext cx="6849144" cy="864096"/>
          </a:xfrm>
          <a:prstGeom prst="rect">
            <a:avLst/>
          </a:prstGeom>
          <a:solidFill>
            <a:srgbClr val="FF0000">
              <a:alpha val="15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107504" y="2692951"/>
            <a:ext cx="5400600" cy="231993"/>
          </a:xfrm>
          <a:prstGeom prst="rect">
            <a:avLst/>
          </a:prstGeom>
          <a:solidFill>
            <a:srgbClr val="FF0000">
              <a:alpha val="15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82378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txBox="1">
            <a:spLocks/>
          </p:cNvSpPr>
          <p:nvPr/>
        </p:nvSpPr>
        <p:spPr bwMode="auto">
          <a:xfrm>
            <a:off x="38100" y="125413"/>
            <a:ext cx="91154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GB" altLang="en-US" sz="3200" b="1" dirty="0" smtClean="0">
                <a:solidFill>
                  <a:schemeClr val="tx2"/>
                </a:solidFill>
              </a:rPr>
              <a:t>The Newcastle </a:t>
            </a:r>
            <a:r>
              <a:rPr lang="en-GB" altLang="en-US" sz="3200" b="1" i="1" dirty="0">
                <a:solidFill>
                  <a:schemeClr val="tx2"/>
                </a:solidFill>
              </a:rPr>
              <a:t>Learning and Action Alliance</a:t>
            </a:r>
          </a:p>
        </p:txBody>
      </p:sp>
      <p:sp>
        <p:nvSpPr>
          <p:cNvPr id="3" name="Rectangle 2"/>
          <p:cNvSpPr/>
          <p:nvPr/>
        </p:nvSpPr>
        <p:spPr>
          <a:xfrm>
            <a:off x="38100" y="692150"/>
            <a:ext cx="9105900" cy="1293813"/>
          </a:xfrm>
          <a:prstGeom prst="rect">
            <a:avLst/>
          </a:prstGeom>
        </p:spPr>
        <p:txBody>
          <a:bodyPr>
            <a:spAutoFit/>
          </a:bodyPr>
          <a:lstStyle/>
          <a:p>
            <a:pPr algn="ctr">
              <a:defRPr/>
            </a:pPr>
            <a:r>
              <a:rPr lang="en-GB" sz="2400" dirty="0" smtClean="0">
                <a:cs typeface="Arial" charset="0"/>
              </a:rPr>
              <a:t> </a:t>
            </a:r>
            <a:r>
              <a:rPr lang="en-GB" sz="2400" i="1" dirty="0">
                <a:cs typeface="Arial" charset="0"/>
              </a:rPr>
              <a:t>‘Blue-Greening’ the urban core – </a:t>
            </a:r>
            <a:r>
              <a:rPr lang="en-GB" sz="2400" i="1" dirty="0" smtClean="0">
                <a:cs typeface="Arial" charset="0"/>
              </a:rPr>
              <a:t>a master-planning </a:t>
            </a:r>
            <a:r>
              <a:rPr lang="en-GB" sz="2400" i="1" dirty="0">
                <a:cs typeface="Arial" charset="0"/>
              </a:rPr>
              <a:t>workshop</a:t>
            </a:r>
          </a:p>
          <a:p>
            <a:pPr>
              <a:defRPr/>
            </a:pPr>
            <a:endParaRPr lang="en-GB" dirty="0">
              <a:cs typeface="Arial" charset="0"/>
            </a:endParaRPr>
          </a:p>
          <a:p>
            <a:pPr>
              <a:defRPr/>
            </a:pPr>
            <a:endParaRPr lang="en-GB" dirty="0">
              <a:cs typeface="Arial" charset="0"/>
            </a:endParaRPr>
          </a:p>
          <a:p>
            <a:pPr>
              <a:defRPr/>
            </a:pPr>
            <a:endParaRPr lang="en-GB" dirty="0">
              <a:cs typeface="Arial" charset="0"/>
            </a:endParaRPr>
          </a:p>
        </p:txBody>
      </p:sp>
      <p:pic>
        <p:nvPicPr>
          <p:cNvPr id="1843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9512" y="1268413"/>
            <a:ext cx="1944830" cy="2589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7"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67744" y="1268413"/>
            <a:ext cx="1944216" cy="2588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8"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9510" y="3932869"/>
            <a:ext cx="1944831" cy="2589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9"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67130" y="3932869"/>
            <a:ext cx="1944830" cy="2589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40" name="Picture 7"/>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739528" y="1268413"/>
            <a:ext cx="3936928" cy="5253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6164215"/>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3528" y="188640"/>
            <a:ext cx="4680520" cy="590214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692696"/>
            <a:ext cx="4591050" cy="595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75160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76" y="12778"/>
            <a:ext cx="9133723" cy="792088"/>
          </a:xfrm>
        </p:spPr>
        <p:txBody>
          <a:bodyPr/>
          <a:lstStyle/>
          <a:p>
            <a:pPr algn="ctr"/>
            <a:r>
              <a:rPr lang="en-GB" sz="4000" dirty="0" smtClean="0"/>
              <a:t>Can ‘models </a:t>
            </a:r>
            <a:r>
              <a:rPr lang="en-GB" sz="4000" dirty="0"/>
              <a:t>of self-financing’ </a:t>
            </a:r>
            <a:r>
              <a:rPr lang="en-GB" sz="4000" dirty="0" smtClean="0"/>
              <a:t>fund innovative flood risk management?</a:t>
            </a:r>
            <a:r>
              <a:rPr lang="en-GB" dirty="0"/>
              <a:t/>
            </a:r>
            <a:br>
              <a:rPr lang="en-GB" dirty="0"/>
            </a:br>
            <a:endParaRPr lang="en-GB" dirty="0"/>
          </a:p>
        </p:txBody>
      </p:sp>
    </p:spTree>
    <p:extLst>
      <p:ext uri="{BB962C8B-B14F-4D97-AF65-F5344CB8AC3E}">
        <p14:creationId xmlns:p14="http://schemas.microsoft.com/office/powerpoint/2010/main" val="6951395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6361"/>
          <a:stretch/>
        </p:blipFill>
        <p:spPr bwMode="auto">
          <a:xfrm>
            <a:off x="34663" y="624272"/>
            <a:ext cx="9109337" cy="4789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7784" y="5413830"/>
            <a:ext cx="9144000" cy="830997"/>
          </a:xfrm>
          <a:prstGeom prst="rect">
            <a:avLst/>
          </a:prstGeom>
        </p:spPr>
        <p:txBody>
          <a:bodyPr wrap="square">
            <a:spAutoFit/>
          </a:bodyPr>
          <a:lstStyle/>
          <a:p>
            <a:pPr marL="285750" indent="-285750" algn="ctr" fontAlgn="auto">
              <a:defRPr/>
            </a:pPr>
            <a:r>
              <a:rPr lang="en-GB" sz="2400" dirty="0">
                <a:solidFill>
                  <a:schemeClr val="bg1"/>
                </a:solidFill>
              </a:rPr>
              <a:t>Direct </a:t>
            </a:r>
            <a:r>
              <a:rPr lang="en-GB" sz="2400" dirty="0" smtClean="0">
                <a:solidFill>
                  <a:schemeClr val="bg1"/>
                </a:solidFill>
              </a:rPr>
              <a:t>Damages  </a:t>
            </a:r>
            <a:r>
              <a:rPr lang="en-GB" sz="2400" dirty="0">
                <a:solidFill>
                  <a:schemeClr val="bg1"/>
                </a:solidFill>
              </a:rPr>
              <a:t>= </a:t>
            </a:r>
            <a:r>
              <a:rPr lang="en-GB" sz="2400" dirty="0" smtClean="0">
                <a:solidFill>
                  <a:schemeClr val="bg1"/>
                </a:solidFill>
              </a:rPr>
              <a:t>~£34 </a:t>
            </a:r>
            <a:r>
              <a:rPr lang="en-GB" sz="2400" dirty="0">
                <a:solidFill>
                  <a:schemeClr val="bg1"/>
                </a:solidFill>
              </a:rPr>
              <a:t>M </a:t>
            </a:r>
            <a:r>
              <a:rPr lang="en-GB" sz="2400" dirty="0" smtClean="0">
                <a:solidFill>
                  <a:schemeClr val="bg1"/>
                </a:solidFill>
              </a:rPr>
              <a:t>	 Indirect Damages </a:t>
            </a:r>
            <a:r>
              <a:rPr lang="en-GB" sz="2400" i="1" dirty="0" smtClean="0">
                <a:solidFill>
                  <a:schemeClr val="bg1"/>
                </a:solidFill>
              </a:rPr>
              <a:t>=</a:t>
            </a:r>
            <a:r>
              <a:rPr lang="en-GB" sz="2400" dirty="0" smtClean="0">
                <a:solidFill>
                  <a:schemeClr val="bg1"/>
                </a:solidFill>
              </a:rPr>
              <a:t> ~£44 M </a:t>
            </a:r>
          </a:p>
          <a:p>
            <a:pPr marL="285750" indent="-285750" algn="ctr" fontAlgn="auto">
              <a:defRPr/>
            </a:pPr>
            <a:r>
              <a:rPr lang="en-GB" sz="2400" dirty="0" smtClean="0">
                <a:solidFill>
                  <a:schemeClr val="bg1"/>
                </a:solidFill>
              </a:rPr>
              <a:t>Manufacturing, Utilities </a:t>
            </a:r>
            <a:r>
              <a:rPr lang="en-GB" sz="2400" dirty="0">
                <a:solidFill>
                  <a:schemeClr val="bg1"/>
                </a:solidFill>
              </a:rPr>
              <a:t>and Business sectors </a:t>
            </a:r>
            <a:r>
              <a:rPr lang="en-GB" sz="2400" dirty="0" smtClean="0">
                <a:solidFill>
                  <a:schemeClr val="bg1"/>
                </a:solidFill>
              </a:rPr>
              <a:t>most </a:t>
            </a:r>
            <a:r>
              <a:rPr lang="en-GB" sz="2400" dirty="0">
                <a:solidFill>
                  <a:schemeClr val="bg1"/>
                </a:solidFill>
              </a:rPr>
              <a:t>affected</a:t>
            </a:r>
          </a:p>
        </p:txBody>
      </p:sp>
      <p:sp>
        <p:nvSpPr>
          <p:cNvPr id="2" name="Rectangle 1"/>
          <p:cNvSpPr/>
          <p:nvPr/>
        </p:nvSpPr>
        <p:spPr>
          <a:xfrm>
            <a:off x="251520" y="35332"/>
            <a:ext cx="8640960" cy="584775"/>
          </a:xfrm>
          <a:prstGeom prst="rect">
            <a:avLst/>
          </a:prstGeom>
        </p:spPr>
        <p:txBody>
          <a:bodyPr wrap="square">
            <a:spAutoFit/>
          </a:bodyPr>
          <a:lstStyle/>
          <a:p>
            <a:pPr algn="ctr"/>
            <a:r>
              <a:rPr lang="en-GB" sz="3200" dirty="0" smtClean="0">
                <a:solidFill>
                  <a:schemeClr val="bg1"/>
                </a:solidFill>
              </a:rPr>
              <a:t>2012 </a:t>
            </a:r>
            <a:r>
              <a:rPr lang="en-GB" sz="3200" b="1" dirty="0" smtClean="0">
                <a:solidFill>
                  <a:srgbClr val="00B0F0"/>
                </a:solidFill>
              </a:rPr>
              <a:t>Flood Footprint</a:t>
            </a:r>
            <a:r>
              <a:rPr lang="en-GB" sz="3200" dirty="0" smtClean="0">
                <a:solidFill>
                  <a:schemeClr val="bg1"/>
                </a:solidFill>
              </a:rPr>
              <a:t>: Total damage = ~£78 million </a:t>
            </a:r>
            <a:endParaRPr lang="en-GB" sz="3200" dirty="0">
              <a:solidFill>
                <a:schemeClr val="bg1"/>
              </a:solidFill>
            </a:endParaRPr>
          </a:p>
        </p:txBody>
      </p:sp>
      <p:sp>
        <p:nvSpPr>
          <p:cNvPr id="4" name="Rectangle 3"/>
          <p:cNvSpPr/>
          <p:nvPr/>
        </p:nvSpPr>
        <p:spPr>
          <a:xfrm>
            <a:off x="-6785" y="5950059"/>
            <a:ext cx="9144000" cy="907941"/>
          </a:xfrm>
          <a:prstGeom prst="rect">
            <a:avLst/>
          </a:prstGeom>
        </p:spPr>
        <p:txBody>
          <a:bodyPr wrap="square">
            <a:spAutoFit/>
          </a:bodyPr>
          <a:lstStyle/>
          <a:p>
            <a:endParaRPr lang="en-GB" dirty="0">
              <a:solidFill>
                <a:schemeClr val="bg1"/>
              </a:solidFill>
            </a:endParaRPr>
          </a:p>
          <a:p>
            <a:r>
              <a:rPr lang="en-GB" dirty="0">
                <a:solidFill>
                  <a:schemeClr val="bg1"/>
                </a:solidFill>
              </a:rPr>
              <a:t>Mendoza-</a:t>
            </a:r>
            <a:r>
              <a:rPr lang="en-GB" dirty="0" err="1">
                <a:solidFill>
                  <a:schemeClr val="bg1"/>
                </a:solidFill>
              </a:rPr>
              <a:t>Tinoco</a:t>
            </a:r>
            <a:r>
              <a:rPr lang="en-GB" dirty="0">
                <a:solidFill>
                  <a:schemeClr val="bg1"/>
                </a:solidFill>
              </a:rPr>
              <a:t>, D. and Guan, D. 2015. Flood Footprint </a:t>
            </a:r>
            <a:r>
              <a:rPr lang="en-GB" dirty="0" smtClean="0">
                <a:solidFill>
                  <a:schemeClr val="bg1"/>
                </a:solidFill>
              </a:rPr>
              <a:t>assessment Fact sheet, </a:t>
            </a:r>
            <a:r>
              <a:rPr lang="en-GB" dirty="0">
                <a:solidFill>
                  <a:schemeClr val="bg1"/>
                </a:solidFill>
              </a:rPr>
              <a:t>download from: </a:t>
            </a:r>
            <a:r>
              <a:rPr lang="en-GB" sz="1700" dirty="0">
                <a:solidFill>
                  <a:schemeClr val="bg1"/>
                </a:solidFill>
                <a:hlinkClick r:id="rId4"/>
              </a:rPr>
              <a:t>http://</a:t>
            </a:r>
            <a:r>
              <a:rPr lang="en-GB" sz="1700" dirty="0" smtClean="0">
                <a:solidFill>
                  <a:schemeClr val="bg1"/>
                </a:solidFill>
                <a:hlinkClick r:id="rId4"/>
              </a:rPr>
              <a:t>www.bluegreencities.ac.uk/bluegreencities/documents/floodfootprintassessment-dm.pdf</a:t>
            </a:r>
            <a:r>
              <a:rPr lang="en-GB" sz="1700" dirty="0" smtClean="0">
                <a:solidFill>
                  <a:schemeClr val="bg1"/>
                </a:solidFill>
              </a:rPr>
              <a:t>  </a:t>
            </a:r>
            <a:endParaRPr lang="en-GB" sz="1700" dirty="0">
              <a:solidFill>
                <a:schemeClr val="bg1"/>
              </a:solidFill>
            </a:endParaRPr>
          </a:p>
        </p:txBody>
      </p:sp>
    </p:spTree>
    <p:extLst>
      <p:ext uri="{BB962C8B-B14F-4D97-AF65-F5344CB8AC3E}">
        <p14:creationId xmlns:p14="http://schemas.microsoft.com/office/powerpoint/2010/main" val="50196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31840" y="14473"/>
            <a:ext cx="6552728" cy="6447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19672" y="4941168"/>
            <a:ext cx="2529050" cy="1520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98354" y="46601"/>
            <a:ext cx="4572000" cy="2369880"/>
          </a:xfrm>
          <a:prstGeom prst="rect">
            <a:avLst/>
          </a:prstGeom>
        </p:spPr>
        <p:txBody>
          <a:bodyPr>
            <a:spAutoFit/>
          </a:bodyPr>
          <a:lstStyle/>
          <a:p>
            <a:r>
              <a:rPr lang="en-US" sz="2800" b="1" dirty="0" err="1" smtClean="0">
                <a:solidFill>
                  <a:srgbClr val="000000"/>
                </a:solidFill>
              </a:rPr>
              <a:t>BeST</a:t>
            </a:r>
            <a:r>
              <a:rPr lang="en-US" sz="2800" b="1" dirty="0" smtClean="0">
                <a:solidFill>
                  <a:srgbClr val="000000"/>
                </a:solidFill>
              </a:rPr>
              <a:t>(Benefits </a:t>
            </a:r>
            <a:r>
              <a:rPr lang="en-US" sz="2800" b="1" dirty="0">
                <a:solidFill>
                  <a:srgbClr val="000000"/>
                </a:solidFill>
              </a:rPr>
              <a:t>of </a:t>
            </a:r>
            <a:r>
              <a:rPr lang="en-US" sz="2800" b="1" dirty="0" err="1">
                <a:solidFill>
                  <a:srgbClr val="000000"/>
                </a:solidFill>
              </a:rPr>
              <a:t>SuDS</a:t>
            </a:r>
            <a:r>
              <a:rPr lang="en-US" sz="2800" b="1" dirty="0">
                <a:solidFill>
                  <a:srgbClr val="000000"/>
                </a:solidFill>
              </a:rPr>
              <a:t> Tool</a:t>
            </a:r>
            <a:r>
              <a:rPr lang="en-US" sz="2800" b="1" dirty="0" smtClean="0">
                <a:solidFill>
                  <a:srgbClr val="000000"/>
                </a:solidFill>
              </a:rPr>
              <a:t>)</a:t>
            </a:r>
          </a:p>
          <a:p>
            <a:endParaRPr lang="en-US" sz="2400" b="1" i="1" dirty="0" smtClean="0">
              <a:solidFill>
                <a:srgbClr val="000000"/>
              </a:solidFill>
            </a:endParaRPr>
          </a:p>
          <a:p>
            <a:r>
              <a:rPr lang="en-US" sz="2400" b="1" i="1" dirty="0" smtClean="0">
                <a:solidFill>
                  <a:srgbClr val="000000"/>
                </a:solidFill>
              </a:rPr>
              <a:t>W045d </a:t>
            </a:r>
            <a:r>
              <a:rPr lang="en-US" sz="2400" b="1" i="1" dirty="0" err="1">
                <a:solidFill>
                  <a:srgbClr val="000000"/>
                </a:solidFill>
              </a:rPr>
              <a:t>BeST</a:t>
            </a:r>
            <a:r>
              <a:rPr lang="en-US" sz="2400" b="1" i="1" dirty="0">
                <a:solidFill>
                  <a:srgbClr val="000000"/>
                </a:solidFill>
              </a:rPr>
              <a:t>–User </a:t>
            </a:r>
            <a:r>
              <a:rPr lang="en-US" sz="2400" b="1" i="1" dirty="0" smtClean="0">
                <a:solidFill>
                  <a:srgbClr val="000000"/>
                </a:solidFill>
              </a:rPr>
              <a:t>Manual</a:t>
            </a:r>
          </a:p>
          <a:p>
            <a:endParaRPr lang="en-US" sz="2400" b="1" dirty="0" smtClean="0">
              <a:solidFill>
                <a:srgbClr val="000000"/>
              </a:solidFill>
            </a:endParaRPr>
          </a:p>
          <a:p>
            <a:r>
              <a:rPr lang="en-US" sz="2400" b="1" dirty="0" smtClean="0">
                <a:solidFill>
                  <a:srgbClr val="000000"/>
                </a:solidFill>
              </a:rPr>
              <a:t>Release </a:t>
            </a:r>
            <a:r>
              <a:rPr lang="en-US" sz="2400" b="1" dirty="0">
                <a:solidFill>
                  <a:srgbClr val="000000"/>
                </a:solidFill>
              </a:rPr>
              <a:t>version </a:t>
            </a:r>
            <a:endParaRPr lang="en-US" sz="2400" b="1" dirty="0" smtClean="0">
              <a:solidFill>
                <a:srgbClr val="000000"/>
              </a:solidFill>
            </a:endParaRPr>
          </a:p>
          <a:p>
            <a:r>
              <a:rPr lang="en-US" sz="2400" b="1" dirty="0" smtClean="0">
                <a:solidFill>
                  <a:srgbClr val="000000"/>
                </a:solidFill>
              </a:rPr>
              <a:t>1 July </a:t>
            </a:r>
            <a:r>
              <a:rPr lang="en-US" sz="2400" b="1" dirty="0">
                <a:solidFill>
                  <a:srgbClr val="000000"/>
                </a:solidFill>
              </a:rPr>
              <a:t>2015</a:t>
            </a:r>
            <a:endParaRPr lang="en-US" sz="2400" dirty="0"/>
          </a:p>
        </p:txBody>
      </p:sp>
      <p:sp>
        <p:nvSpPr>
          <p:cNvPr id="3" name="Rectangle 2"/>
          <p:cNvSpPr/>
          <p:nvPr/>
        </p:nvSpPr>
        <p:spPr>
          <a:xfrm>
            <a:off x="124834" y="6461701"/>
            <a:ext cx="6684055" cy="646331"/>
          </a:xfrm>
          <a:prstGeom prst="rect">
            <a:avLst/>
          </a:prstGeom>
        </p:spPr>
        <p:txBody>
          <a:bodyPr wrap="square">
            <a:spAutoFit/>
          </a:bodyPr>
          <a:lstStyle/>
          <a:p>
            <a:r>
              <a:rPr lang="en-US" dirty="0">
                <a:hlinkClick r:id="rId5"/>
              </a:rPr>
              <a:t>https://</a:t>
            </a:r>
            <a:r>
              <a:rPr lang="en-US" dirty="0" smtClean="0">
                <a:hlinkClick r:id="rId5"/>
              </a:rPr>
              <a:t>ciria.sharefile.com/share#view/9e79a9ddac8044b2</a:t>
            </a:r>
            <a:endParaRPr lang="en-US" dirty="0" smtClean="0"/>
          </a:p>
          <a:p>
            <a:endParaRPr lang="en-US" dirty="0"/>
          </a:p>
        </p:txBody>
      </p:sp>
      <p:pic>
        <p:nvPicPr>
          <p:cNvPr id="2052"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02316" y="2531413"/>
            <a:ext cx="1417356" cy="1413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48842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2656" y="-27384"/>
            <a:ext cx="10929656" cy="5881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42"/>
          <p:cNvSpPr txBox="1">
            <a:spLocks noChangeArrowheads="1"/>
          </p:cNvSpPr>
          <p:nvPr/>
        </p:nvSpPr>
        <p:spPr bwMode="auto">
          <a:xfrm>
            <a:off x="6895" y="5854452"/>
            <a:ext cx="9125114" cy="954107"/>
          </a:xfrm>
          <a:prstGeom prst="rect">
            <a:avLst/>
          </a:prstGeom>
          <a:solidFill>
            <a:schemeClr val="bg1"/>
          </a:solidFill>
          <a:ln>
            <a:noFill/>
          </a:ln>
          <a:extLst/>
        </p:spPr>
        <p:txBody>
          <a:bodyPr rot="0" vert="horz" wrap="square" lIns="91440" tIns="45720" rIns="91440" bIns="45720" anchor="t" anchorCtr="0" upright="1">
            <a:spAutoFit/>
          </a:bodyPr>
          <a:lstStyle/>
          <a:p>
            <a:pPr algn="ctr">
              <a:spcAft>
                <a:spcPts val="0"/>
              </a:spcAft>
            </a:pPr>
            <a:r>
              <a:rPr lang="en-GB" sz="2800" dirty="0">
                <a:ea typeface="MS Mincho"/>
                <a:cs typeface="Times New Roman"/>
              </a:rPr>
              <a:t>F</a:t>
            </a:r>
            <a:r>
              <a:rPr lang="en-GB" sz="2800" dirty="0" smtClean="0">
                <a:effectLst/>
                <a:ea typeface="MS Mincho"/>
                <a:cs typeface="Times New Roman"/>
              </a:rPr>
              <a:t>lood Reduction </a:t>
            </a:r>
            <a:r>
              <a:rPr lang="en-GB" sz="2800" dirty="0">
                <a:effectLst/>
                <a:ea typeface="MS Mincho"/>
                <a:cs typeface="Times New Roman"/>
              </a:rPr>
              <a:t>and </a:t>
            </a:r>
            <a:r>
              <a:rPr lang="en-GB" sz="2800" dirty="0" smtClean="0">
                <a:effectLst/>
                <a:ea typeface="MS Mincho"/>
                <a:cs typeface="Times New Roman"/>
              </a:rPr>
              <a:t>multiple co-</a:t>
            </a:r>
            <a:r>
              <a:rPr lang="en-GB" sz="2800" dirty="0" smtClean="0">
                <a:ea typeface="MS Mincho"/>
                <a:cs typeface="Times New Roman"/>
              </a:rPr>
              <a:t>b</a:t>
            </a:r>
            <a:r>
              <a:rPr lang="en-GB" sz="2800" dirty="0" smtClean="0">
                <a:effectLst/>
                <a:ea typeface="MS Mincho"/>
                <a:cs typeface="Times New Roman"/>
              </a:rPr>
              <a:t>enefits: the </a:t>
            </a:r>
            <a:r>
              <a:rPr lang="en-GB" sz="2800" u="sng" dirty="0" smtClean="0">
                <a:effectLst/>
                <a:ea typeface="MS Mincho"/>
                <a:cs typeface="Times New Roman"/>
              </a:rPr>
              <a:t>Advantages</a:t>
            </a:r>
            <a:r>
              <a:rPr lang="en-GB" sz="2800" dirty="0" smtClean="0">
                <a:effectLst/>
                <a:ea typeface="MS Mincho"/>
                <a:cs typeface="Times New Roman"/>
              </a:rPr>
              <a:t> of  </a:t>
            </a:r>
            <a:r>
              <a:rPr lang="en-GB" sz="2800" b="1" dirty="0" smtClean="0">
                <a:solidFill>
                  <a:srgbClr val="0070C0"/>
                </a:solidFill>
              </a:rPr>
              <a:t>Blue</a:t>
            </a:r>
            <a:r>
              <a:rPr lang="en-GB" sz="2800" b="1" dirty="0" smtClean="0"/>
              <a:t>-</a:t>
            </a:r>
            <a:r>
              <a:rPr lang="en-GB" sz="2800" b="1" dirty="0" smtClean="0">
                <a:solidFill>
                  <a:srgbClr val="88AC04"/>
                </a:solidFill>
              </a:rPr>
              <a:t>Green </a:t>
            </a:r>
            <a:r>
              <a:rPr lang="en-GB" sz="2800" dirty="0"/>
              <a:t>Infrastructure </a:t>
            </a:r>
            <a:r>
              <a:rPr lang="en-GB" sz="2800" dirty="0" smtClean="0"/>
              <a:t>in Arthurs’s Hill</a:t>
            </a:r>
            <a:r>
              <a:rPr lang="en-GB" sz="2800" dirty="0" smtClean="0">
                <a:effectLst/>
                <a:ea typeface="MS Mincho"/>
                <a:cs typeface="Times New Roman"/>
              </a:rPr>
              <a:t>, Newcastle</a:t>
            </a:r>
            <a:endParaRPr lang="en-GB" sz="2800" dirty="0">
              <a:effectLst/>
              <a:ea typeface="MS Mincho"/>
              <a:cs typeface="Times New Roman"/>
            </a:endParaRPr>
          </a:p>
        </p:txBody>
      </p:sp>
      <p:sp>
        <p:nvSpPr>
          <p:cNvPr id="3" name="Rectangle 2"/>
          <p:cNvSpPr/>
          <p:nvPr/>
        </p:nvSpPr>
        <p:spPr>
          <a:xfrm>
            <a:off x="52793" y="5373216"/>
            <a:ext cx="9006408" cy="369332"/>
          </a:xfrm>
          <a:prstGeom prst="rect">
            <a:avLst/>
          </a:prstGeom>
          <a:solidFill>
            <a:schemeClr val="bg1"/>
          </a:solidFill>
        </p:spPr>
        <p:txBody>
          <a:bodyPr wrap="square">
            <a:spAutoFit/>
          </a:bodyPr>
          <a:lstStyle/>
          <a:p>
            <a:r>
              <a:rPr lang="en-GB" dirty="0">
                <a:hlinkClick r:id="rId4"/>
              </a:rPr>
              <a:t>http://</a:t>
            </a:r>
            <a:r>
              <a:rPr lang="en-GB" dirty="0" smtClean="0">
                <a:hlinkClick r:id="rId4"/>
              </a:rPr>
              <a:t>www.bluegreencities.ac.uk/bluegreencities/publications/multiple-benefit-toolbox.aspx</a:t>
            </a:r>
            <a:r>
              <a:rPr lang="en-GB" dirty="0" smtClean="0"/>
              <a:t> </a:t>
            </a:r>
            <a:endParaRPr lang="en-GB" dirty="0"/>
          </a:p>
        </p:txBody>
      </p:sp>
      <p:sp>
        <p:nvSpPr>
          <p:cNvPr id="2" name="TextBox 1"/>
          <p:cNvSpPr txBox="1"/>
          <p:nvPr/>
        </p:nvSpPr>
        <p:spPr>
          <a:xfrm>
            <a:off x="5591260" y="184284"/>
            <a:ext cx="3396957" cy="1384995"/>
          </a:xfrm>
          <a:prstGeom prst="rect">
            <a:avLst/>
          </a:prstGeom>
          <a:solidFill>
            <a:schemeClr val="bg2">
              <a:lumMod val="90000"/>
            </a:schemeClr>
          </a:solidFill>
        </p:spPr>
        <p:txBody>
          <a:bodyPr wrap="square" rtlCol="0">
            <a:spAutoFit/>
          </a:bodyPr>
          <a:lstStyle/>
          <a:p>
            <a:pPr algn="r"/>
            <a:r>
              <a:rPr lang="en-GB" sz="2800" b="1" dirty="0" smtClean="0">
                <a:solidFill>
                  <a:srgbClr val="0070C0"/>
                </a:solidFill>
              </a:rPr>
              <a:t>Blue</a:t>
            </a:r>
            <a:r>
              <a:rPr lang="en-GB" sz="2800" b="1" dirty="0" smtClean="0">
                <a:solidFill>
                  <a:prstClr val="black"/>
                </a:solidFill>
              </a:rPr>
              <a:t>-</a:t>
            </a:r>
            <a:r>
              <a:rPr lang="en-GB" sz="2800" b="1" dirty="0" smtClean="0">
                <a:solidFill>
                  <a:srgbClr val="88AC04"/>
                </a:solidFill>
              </a:rPr>
              <a:t>Green </a:t>
            </a:r>
          </a:p>
          <a:p>
            <a:pPr algn="r"/>
            <a:r>
              <a:rPr lang="en-GB" sz="2800" dirty="0" smtClean="0">
                <a:solidFill>
                  <a:srgbClr val="002060"/>
                </a:solidFill>
              </a:rPr>
              <a:t>Benefit Mapping Tool: </a:t>
            </a:r>
          </a:p>
          <a:p>
            <a:pPr algn="r"/>
            <a:r>
              <a:rPr lang="en-GB" sz="2800" dirty="0" smtClean="0">
                <a:solidFill>
                  <a:srgbClr val="002060"/>
                </a:solidFill>
              </a:rPr>
              <a:t>Benefit Potential</a:t>
            </a:r>
          </a:p>
        </p:txBody>
      </p:sp>
      <p:grpSp>
        <p:nvGrpSpPr>
          <p:cNvPr id="6" name="Group 5"/>
          <p:cNvGrpSpPr/>
          <p:nvPr/>
        </p:nvGrpSpPr>
        <p:grpSpPr>
          <a:xfrm>
            <a:off x="0" y="0"/>
            <a:ext cx="5591260" cy="5383606"/>
            <a:chOff x="0" y="0"/>
            <a:chExt cx="5591260" cy="5383606"/>
          </a:xfrm>
        </p:grpSpPr>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591260" cy="5383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4437112"/>
              <a:ext cx="866775"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727453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p:stCondLst>
                              <p:cond delay="2000"/>
                            </p:stCondLst>
                            <p:childTnLst>
                              <p:par>
                                <p:cTn id="12" presetID="10" presetClass="entr" presetSubtype="0" fill="hold" grpId="0" nodeType="afterEffect">
                                  <p:stCondLst>
                                    <p:cond delay="30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1" y="5987330"/>
            <a:ext cx="9128627" cy="861774"/>
          </a:xfrm>
          <a:prstGeom prst="rect">
            <a:avLst/>
          </a:prstGeom>
          <a:noFill/>
        </p:spPr>
        <p:txBody>
          <a:bodyPr wrap="square" rtlCol="0">
            <a:spAutoFit/>
          </a:bodyPr>
          <a:lstStyle/>
          <a:p>
            <a:r>
              <a:rPr lang="en-GB" sz="1600" b="1" dirty="0">
                <a:solidFill>
                  <a:srgbClr val="0070C0"/>
                </a:solidFill>
                <a:ea typeface="MS Mincho"/>
                <a:cs typeface="Times New Roman"/>
              </a:rPr>
              <a:t>Commission of Inquiry into flood resilience of the future titled ‘Living with water’, March 2015. All Party Group for Excellence in the Built Environment, House of Commons, London SW1A 0AA: p. 32, para. 3.</a:t>
            </a:r>
            <a:endParaRPr lang="en-US" sz="1600" b="1" dirty="0">
              <a:solidFill>
                <a:srgbClr val="0070C0"/>
              </a:solidFill>
              <a:ea typeface="MS Mincho"/>
              <a:cs typeface="Times New Roman"/>
            </a:endParaRPr>
          </a:p>
          <a:p>
            <a:endParaRPr lang="en-US" b="1" dirty="0">
              <a:solidFill>
                <a:srgbClr val="0070C0"/>
              </a:solidFill>
            </a:endParaRPr>
          </a:p>
        </p:txBody>
      </p:sp>
      <p:sp>
        <p:nvSpPr>
          <p:cNvPr id="3" name="TextBox 2"/>
          <p:cNvSpPr txBox="1"/>
          <p:nvPr/>
        </p:nvSpPr>
        <p:spPr>
          <a:xfrm>
            <a:off x="789541" y="4797152"/>
            <a:ext cx="7272808" cy="769441"/>
          </a:xfrm>
          <a:prstGeom prst="rect">
            <a:avLst/>
          </a:prstGeom>
          <a:noFill/>
        </p:spPr>
        <p:txBody>
          <a:bodyPr wrap="square" rtlCol="0">
            <a:spAutoFit/>
          </a:bodyPr>
          <a:lstStyle/>
          <a:p>
            <a:pPr algn="ctr"/>
            <a:r>
              <a:rPr lang="en-GB" sz="4400" i="1" dirty="0" smtClean="0">
                <a:solidFill>
                  <a:schemeClr val="bg1"/>
                </a:solidFill>
              </a:rPr>
              <a:t>Take Home Message</a:t>
            </a:r>
            <a:endParaRPr lang="en-GB" sz="4400" i="1" dirty="0">
              <a:solidFill>
                <a:schemeClr val="bg1"/>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474" y="28713"/>
            <a:ext cx="9128628" cy="444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374" y="540630"/>
            <a:ext cx="9144000" cy="3908762"/>
          </a:xfrm>
          <a:prstGeom prst="rect">
            <a:avLst/>
          </a:prstGeom>
          <a:gradFill>
            <a:gsLst>
              <a:gs pos="0">
                <a:schemeClr val="accent1">
                  <a:tint val="66000"/>
                  <a:satMod val="160000"/>
                  <a:alpha val="15000"/>
                </a:schemeClr>
              </a:gs>
              <a:gs pos="24000">
                <a:schemeClr val="accent1">
                  <a:tint val="44500"/>
                  <a:satMod val="160000"/>
                  <a:alpha val="78000"/>
                </a:schemeClr>
              </a:gs>
              <a:gs pos="58000">
                <a:schemeClr val="accent1">
                  <a:tint val="23500"/>
                  <a:satMod val="160000"/>
                  <a:alpha val="88000"/>
                </a:schemeClr>
              </a:gs>
            </a:gsLst>
            <a:lin ang="5400000" scaled="0"/>
          </a:gradFill>
        </p:spPr>
        <p:txBody>
          <a:bodyPr wrap="square" rtlCol="0">
            <a:spAutoFit/>
          </a:bodyPr>
          <a:lstStyle/>
          <a:p>
            <a:pPr algn="ctr"/>
            <a:endParaRPr lang="en-GB" sz="3200" b="1" dirty="0" smtClean="0">
              <a:solidFill>
                <a:srgbClr val="002060"/>
              </a:solidFill>
              <a:ea typeface="MS Mincho"/>
              <a:cs typeface="Times New Roman"/>
            </a:endParaRPr>
          </a:p>
          <a:p>
            <a:pPr algn="ctr"/>
            <a:r>
              <a:rPr lang="en-GB" sz="3200" b="1" dirty="0" smtClean="0">
                <a:solidFill>
                  <a:srgbClr val="002060"/>
                </a:solidFill>
                <a:ea typeface="MS Mincho"/>
                <a:cs typeface="Times New Roman"/>
              </a:rPr>
              <a:t>“</a:t>
            </a:r>
            <a:r>
              <a:rPr lang="en-GB" sz="3200" b="1" i="1" dirty="0">
                <a:solidFill>
                  <a:srgbClr val="002060"/>
                </a:solidFill>
                <a:ea typeface="MS Mincho"/>
                <a:cs typeface="Times New Roman"/>
              </a:rPr>
              <a:t>what is required is a fundamental change in how we view flood management, from flood defence where we protect ourselves to one of resilience, living with and making space for water and the opportunity to get “more from less” by seeing all forms of water as providing multiple benefits</a:t>
            </a:r>
            <a:r>
              <a:rPr lang="en-GB" sz="3200" b="1" dirty="0">
                <a:solidFill>
                  <a:srgbClr val="002060"/>
                </a:solidFill>
                <a:ea typeface="MS Mincho"/>
                <a:cs typeface="Times New Roman"/>
              </a:rPr>
              <a:t>.” </a:t>
            </a:r>
            <a:endParaRPr lang="en-GB" sz="3200" b="1" dirty="0" smtClean="0">
              <a:solidFill>
                <a:srgbClr val="002060"/>
              </a:solidFill>
              <a:ea typeface="MS Mincho"/>
              <a:cs typeface="Times New Roman"/>
            </a:endParaRPr>
          </a:p>
          <a:p>
            <a:pPr algn="ctr"/>
            <a:endParaRPr lang="en-US" sz="2400" dirty="0">
              <a:solidFill>
                <a:schemeClr val="bg1"/>
              </a:solidFill>
            </a:endParaRPr>
          </a:p>
        </p:txBody>
      </p:sp>
    </p:spTree>
    <p:extLst>
      <p:ext uri="{BB962C8B-B14F-4D97-AF65-F5344CB8AC3E}">
        <p14:creationId xmlns:p14="http://schemas.microsoft.com/office/powerpoint/2010/main" val="917488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xit" presetSubtype="0" fill="hold" grpId="0" nodeType="with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2"/>
          <p:cNvSpPr txBox="1">
            <a:spLocks/>
          </p:cNvSpPr>
          <p:nvPr/>
        </p:nvSpPr>
        <p:spPr>
          <a:xfrm>
            <a:off x="102435" y="836712"/>
            <a:ext cx="8885237" cy="389761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charset="0"/>
              <a:buNone/>
            </a:pPr>
            <a:r>
              <a:rPr lang="en-GB" altLang="en-US" dirty="0" smtClean="0">
                <a:solidFill>
                  <a:srgbClr val="0D0D0D"/>
                </a:solidFill>
                <a:latin typeface="Calibri" pitchFamily="34" charset="0"/>
              </a:rPr>
              <a:t>	</a:t>
            </a:r>
            <a:r>
              <a:rPr lang="en-GB" altLang="en-US" sz="3600" dirty="0" smtClean="0">
                <a:latin typeface="Calibri" pitchFamily="34" charset="0"/>
              </a:rPr>
              <a:t>The </a:t>
            </a:r>
            <a:r>
              <a:rPr lang="en-GB" sz="3600" b="1" dirty="0">
                <a:solidFill>
                  <a:srgbClr val="0070C0"/>
                </a:solidFill>
              </a:rPr>
              <a:t>Blue</a:t>
            </a:r>
            <a:r>
              <a:rPr lang="en-GB" sz="3600" b="1" dirty="0"/>
              <a:t>-</a:t>
            </a:r>
            <a:r>
              <a:rPr lang="en-GB" sz="3600" b="1" dirty="0">
                <a:solidFill>
                  <a:srgbClr val="88AC04"/>
                </a:solidFill>
              </a:rPr>
              <a:t>Green</a:t>
            </a:r>
            <a:r>
              <a:rPr lang="en-GB" altLang="en-US" sz="3600" b="1" dirty="0" smtClean="0">
                <a:latin typeface="Calibri" pitchFamily="34" charset="0"/>
              </a:rPr>
              <a:t> Cities Research Consortium </a:t>
            </a:r>
            <a:r>
              <a:rPr lang="en-GB" altLang="en-US" sz="3600" dirty="0" smtClean="0">
                <a:latin typeface="Calibri" pitchFamily="34" charset="0"/>
              </a:rPr>
              <a:t>was supported by: </a:t>
            </a:r>
          </a:p>
          <a:p>
            <a:pPr>
              <a:buFont typeface="Arial" charset="0"/>
              <a:buNone/>
            </a:pPr>
            <a:endParaRPr lang="en-GB" altLang="en-US" sz="1100" dirty="0" smtClean="0">
              <a:latin typeface="Calibri" pitchFamily="34" charset="0"/>
            </a:endParaRPr>
          </a:p>
          <a:p>
            <a:pPr marL="808038" lvl="1" indent="-180975">
              <a:spcBef>
                <a:spcPts val="1200"/>
              </a:spcBef>
              <a:buFont typeface="Arial" charset="0"/>
              <a:buChar char="•"/>
            </a:pPr>
            <a:r>
              <a:rPr lang="en-GB" altLang="en-US" sz="2400" dirty="0">
                <a:latin typeface="Calibri" pitchFamily="34" charset="0"/>
              </a:rPr>
              <a:t> </a:t>
            </a:r>
            <a:r>
              <a:rPr lang="en-GB" altLang="en-US" sz="2400" dirty="0" smtClean="0">
                <a:latin typeface="Calibri" pitchFamily="34" charset="0"/>
              </a:rPr>
              <a:t> </a:t>
            </a:r>
            <a:r>
              <a:rPr lang="en-GB" altLang="en-US" b="1" dirty="0" smtClean="0">
                <a:latin typeface="Calibri" pitchFamily="34" charset="0"/>
              </a:rPr>
              <a:t>Engineering and Physical Sciences Research Council </a:t>
            </a:r>
          </a:p>
          <a:p>
            <a:pPr marL="808038" lvl="1" indent="-180975">
              <a:spcBef>
                <a:spcPts val="300"/>
              </a:spcBef>
              <a:buFont typeface="Arial" charset="0"/>
              <a:buChar char="•"/>
            </a:pPr>
            <a:r>
              <a:rPr lang="en-GB" altLang="en-US" b="1" dirty="0" smtClean="0">
                <a:latin typeface="Calibri" pitchFamily="34" charset="0"/>
              </a:rPr>
              <a:t>	Northern Ireland Rivers Agency</a:t>
            </a:r>
          </a:p>
          <a:p>
            <a:pPr marL="808038" lvl="1" indent="-180975">
              <a:spcBef>
                <a:spcPts val="300"/>
              </a:spcBef>
              <a:buFont typeface="Arial" charset="0"/>
              <a:buChar char="•"/>
            </a:pPr>
            <a:r>
              <a:rPr lang="en-GB" altLang="en-US" b="1" dirty="0" smtClean="0">
                <a:latin typeface="Calibri" pitchFamily="34" charset="0"/>
              </a:rPr>
              <a:t>  Environment Agency	</a:t>
            </a:r>
          </a:p>
          <a:p>
            <a:pPr marL="808038" lvl="1" indent="-180975">
              <a:spcBef>
                <a:spcPts val="300"/>
              </a:spcBef>
              <a:buFont typeface="Arial" charset="0"/>
              <a:buChar char="•"/>
            </a:pPr>
            <a:r>
              <a:rPr lang="en-GB" altLang="en-US" b="1" dirty="0" smtClean="0">
                <a:latin typeface="Calibri" pitchFamily="34" charset="0"/>
              </a:rPr>
              <a:t>  Newcastle City Council</a:t>
            </a:r>
          </a:p>
          <a:p>
            <a:pPr marL="808038" lvl="1" indent="-180975">
              <a:spcBef>
                <a:spcPts val="300"/>
              </a:spcBef>
              <a:buFont typeface="Arial" charset="0"/>
              <a:buChar char="•"/>
            </a:pPr>
            <a:r>
              <a:rPr lang="en-GB" altLang="en-US" b="1" dirty="0">
                <a:latin typeface="Calibri" pitchFamily="34" charset="0"/>
              </a:rPr>
              <a:t> </a:t>
            </a:r>
            <a:r>
              <a:rPr lang="en-GB" altLang="en-US" b="1" dirty="0" smtClean="0">
                <a:latin typeface="Calibri" pitchFamily="34" charset="0"/>
              </a:rPr>
              <a:t> Northumbrian Water Limited</a:t>
            </a:r>
          </a:p>
        </p:txBody>
      </p:sp>
      <p:sp>
        <p:nvSpPr>
          <p:cNvPr id="15" name="Rectangle 14"/>
          <p:cNvSpPr/>
          <p:nvPr/>
        </p:nvSpPr>
        <p:spPr>
          <a:xfrm>
            <a:off x="0" y="5862015"/>
            <a:ext cx="9144000" cy="995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p:cNvGrpSpPr/>
          <p:nvPr/>
        </p:nvGrpSpPr>
        <p:grpSpPr>
          <a:xfrm>
            <a:off x="0" y="5862015"/>
            <a:ext cx="9324528" cy="995985"/>
            <a:chOff x="0" y="5862015"/>
            <a:chExt cx="9324528" cy="995985"/>
          </a:xfrm>
        </p:grpSpPr>
        <p:sp>
          <p:nvSpPr>
            <p:cNvPr id="25" name="Rectangle 24"/>
            <p:cNvSpPr/>
            <p:nvPr/>
          </p:nvSpPr>
          <p:spPr>
            <a:xfrm>
              <a:off x="0" y="5862015"/>
              <a:ext cx="9144000" cy="995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128210" y="6207695"/>
              <a:ext cx="2894015" cy="461665"/>
            </a:xfrm>
            <a:prstGeom prst="rect">
              <a:avLst/>
            </a:prstGeom>
            <a:noFill/>
          </p:spPr>
          <p:txBody>
            <a:bodyPr wrap="square" rtlCol="0">
              <a:spAutoFit/>
            </a:bodyPr>
            <a:lstStyle/>
            <a:p>
              <a:r>
                <a:rPr lang="en-GB" sz="2400" b="0" dirty="0" smtClean="0"/>
                <a:t>bluegreencities.ac.uk  </a:t>
              </a:r>
              <a:endParaRPr lang="en-GB" sz="2400" b="0" dirty="0"/>
            </a:p>
          </p:txBody>
        </p:sp>
        <p:sp>
          <p:nvSpPr>
            <p:cNvPr id="27" name="TextBox 26"/>
            <p:cNvSpPr txBox="1"/>
            <p:nvPr/>
          </p:nvSpPr>
          <p:spPr>
            <a:xfrm>
              <a:off x="6927682" y="6341126"/>
              <a:ext cx="2396846" cy="307777"/>
            </a:xfrm>
            <a:prstGeom prst="rect">
              <a:avLst/>
            </a:prstGeom>
            <a:noFill/>
          </p:spPr>
          <p:txBody>
            <a:bodyPr wrap="square" rtlCol="0">
              <a:spAutoFit/>
            </a:bodyPr>
            <a:lstStyle/>
            <a:p>
              <a:pPr marL="0" marR="0" indent="0" defTabSz="914400" rtl="0" eaLnBrk="1" fontAlgn="auto" latinLnBrk="0" hangingPunct="1">
                <a:lnSpc>
                  <a:spcPct val="100000"/>
                </a:lnSpc>
                <a:spcBef>
                  <a:spcPts val="0"/>
                </a:spcBef>
                <a:spcAft>
                  <a:spcPts val="0"/>
                </a:spcAft>
                <a:buClrTx/>
                <a:buSzTx/>
                <a:buFontTx/>
                <a:buNone/>
                <a:tabLst/>
                <a:defRPr/>
              </a:pPr>
              <a:r>
                <a:rPr lang="en-GB" sz="1400" b="0" dirty="0" smtClean="0"/>
                <a:t>EPSRC</a:t>
              </a:r>
              <a:r>
                <a:rPr lang="en-GB" sz="1400" b="0" baseline="0" dirty="0" smtClean="0"/>
                <a:t> Grant </a:t>
              </a:r>
              <a:r>
                <a:rPr lang="en-GB" sz="1400" b="0" kern="1200" dirty="0" smtClean="0">
                  <a:solidFill>
                    <a:schemeClr val="tx1"/>
                  </a:solidFill>
                  <a:effectLst/>
                </a:rPr>
                <a:t>  EP/</a:t>
              </a:r>
              <a:r>
                <a:rPr lang="en-GB" sz="1400" b="0" kern="1200" dirty="0" err="1" smtClean="0">
                  <a:solidFill>
                    <a:schemeClr val="tx1"/>
                  </a:solidFill>
                  <a:effectLst/>
                </a:rPr>
                <a:t>K013661</a:t>
              </a:r>
              <a:r>
                <a:rPr lang="en-GB" sz="1400" b="0" kern="1200" dirty="0" smtClean="0">
                  <a:solidFill>
                    <a:schemeClr val="tx1"/>
                  </a:solidFill>
                  <a:effectLst/>
                </a:rPr>
                <a:t>/1</a:t>
              </a:r>
              <a:endParaRPr lang="en-GB" sz="1400" kern="1200" dirty="0" smtClean="0">
                <a:solidFill>
                  <a:schemeClr val="tx1"/>
                </a:solidFill>
                <a:effectLst/>
              </a:endParaRPr>
            </a:p>
          </p:txBody>
        </p:sp>
        <p:pic>
          <p:nvPicPr>
            <p:cNvPr id="28" name="Picture 2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95936" y="6279703"/>
              <a:ext cx="1396240" cy="377969"/>
            </a:xfrm>
            <a:prstGeom prst="rect">
              <a:avLst/>
            </a:prstGeom>
          </p:spPr>
        </p:pic>
        <p:pic>
          <p:nvPicPr>
            <p:cNvPr id="29"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31840" y="6290641"/>
              <a:ext cx="695908" cy="412844"/>
            </a:xfrm>
            <a:prstGeom prst="rect">
              <a:avLst/>
            </a:prstGeom>
            <a:noFill/>
            <a:ln w="19050">
              <a:noFill/>
              <a:miter lim="800000"/>
              <a:headEnd/>
              <a:tailEnd/>
            </a:ln>
            <a:extLst>
              <a:ext uri="{909E8E84-426E-40DD-AFC4-6F175D3DCCD1}">
                <a14:hiddenFill xmlns:a14="http://schemas.microsoft.com/office/drawing/2010/main">
                  <a:solidFill>
                    <a:schemeClr val="accent1"/>
                  </a:solidFill>
                </a14:hiddenFill>
              </a:ext>
            </a:extLst>
          </p:spPr>
        </p:pic>
        <p:pic>
          <p:nvPicPr>
            <p:cNvPr id="30" name="Picture 2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508104" y="6230369"/>
              <a:ext cx="717062" cy="468000"/>
            </a:xfrm>
            <a:prstGeom prst="rect">
              <a:avLst/>
            </a:prstGeom>
          </p:spPr>
        </p:pic>
        <p:pic>
          <p:nvPicPr>
            <p:cNvPr id="31" name="Picture 3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72200" y="6230369"/>
              <a:ext cx="466213" cy="468000"/>
            </a:xfrm>
            <a:prstGeom prst="rect">
              <a:avLst/>
            </a:prstGeom>
          </p:spPr>
        </p:pic>
      </p:grpSp>
      <p:grpSp>
        <p:nvGrpSpPr>
          <p:cNvPr id="22" name="Group 21"/>
          <p:cNvGrpSpPr/>
          <p:nvPr/>
        </p:nvGrpSpPr>
        <p:grpSpPr>
          <a:xfrm>
            <a:off x="0" y="5310392"/>
            <a:ext cx="9144001" cy="854912"/>
            <a:chOff x="0" y="5877272"/>
            <a:chExt cx="9144001" cy="854912"/>
          </a:xfrm>
        </p:grpSpPr>
        <p:pic>
          <p:nvPicPr>
            <p:cNvPr id="23" name="Picture 22"/>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7848942" y="5877272"/>
              <a:ext cx="1295059" cy="782904"/>
            </a:xfrm>
            <a:prstGeom prst="rect">
              <a:avLst/>
            </a:prstGeom>
          </p:spPr>
        </p:pic>
        <p:pic>
          <p:nvPicPr>
            <p:cNvPr id="32" name="Picture 2"/>
            <p:cNvPicPr>
              <a:picLocks noChangeAspect="1" noChangeArrowheads="1"/>
            </p:cNvPicPr>
            <p:nvPr userDrawn="1"/>
          </p:nvPicPr>
          <p:blipFill>
            <a:blip r:embed="rId8" cstate="email">
              <a:extLst>
                <a:ext uri="{BEBA8EAE-BF5A-486C-A8C5-ECC9F3942E4B}">
                  <a14:imgProps xmlns:a14="http://schemas.microsoft.com/office/drawing/2010/main">
                    <a14:imgLayer r:embed="rId9">
                      <a14:imgEffect>
                        <a14:brightnessContrast contrast="-36000"/>
                      </a14:imgEffect>
                    </a14:imgLayer>
                  </a14:imgProps>
                </a:ext>
                <a:ext uri="{28A0092B-C50C-407E-A947-70E740481C1C}">
                  <a14:useLocalDpi xmlns:a14="http://schemas.microsoft.com/office/drawing/2010/main"/>
                </a:ext>
              </a:extLst>
            </a:blip>
            <a:srcRect/>
            <a:stretch>
              <a:fillRect/>
            </a:stretch>
          </p:blipFill>
          <p:spPr bwMode="auto">
            <a:xfrm>
              <a:off x="0" y="5981311"/>
              <a:ext cx="7966893" cy="750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5594435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Blue-Green Cities\Resilience meeting\_87437272_uk_rainfall_anomaly_dec_2015_624map.png"/>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bwMode="auto">
          <a:xfrm>
            <a:off x="323528" y="24713"/>
            <a:ext cx="5616624" cy="6840761"/>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3"/>
          </p:nvPr>
        </p:nvSpPr>
        <p:spPr>
          <a:xfrm>
            <a:off x="5004047" y="2996952"/>
            <a:ext cx="4041775" cy="639762"/>
          </a:xfrm>
        </p:spPr>
        <p:txBody>
          <a:bodyPr>
            <a:normAutofit fontScale="92500"/>
          </a:bodyPr>
          <a:lstStyle/>
          <a:p>
            <a:r>
              <a:rPr lang="en-GB" dirty="0" smtClean="0"/>
              <a:t>December 2015 Rainfall Anomaly</a:t>
            </a:r>
            <a:endParaRPr lang="en-GB" dirty="0"/>
          </a:p>
        </p:txBody>
      </p:sp>
      <p:pic>
        <p:nvPicPr>
          <p:cNvPr id="4" name="Picture 2" descr="F:\Blue-Green Cities\Resilience meeting\rain_jan_2014.gif"/>
          <p:cNvPicPr>
            <a:picLocks noGrp="1" noChangeAspect="1" noChangeArrowheads="1"/>
          </p:cNvPicPr>
          <p:nvPr>
            <p:ph sz="half" idx="1"/>
          </p:nvPr>
        </p:nvPicPr>
        <p:blipFill>
          <a:blip r:embed="rId4" cstate="email">
            <a:extLst>
              <a:ext uri="{28A0092B-C50C-407E-A947-70E740481C1C}">
                <a14:useLocalDpi xmlns:a14="http://schemas.microsoft.com/office/drawing/2010/main"/>
              </a:ext>
            </a:extLst>
          </a:blip>
          <a:srcRect/>
          <a:stretch>
            <a:fillRect/>
          </a:stretch>
        </p:blipFill>
        <p:spPr bwMode="auto">
          <a:xfrm>
            <a:off x="323528" y="11645"/>
            <a:ext cx="5616624" cy="6834616"/>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6"/>
          <p:cNvSpPr txBox="1">
            <a:spLocks/>
          </p:cNvSpPr>
          <p:nvPr/>
        </p:nvSpPr>
        <p:spPr>
          <a:xfrm>
            <a:off x="5004048" y="2996952"/>
            <a:ext cx="4041775" cy="639762"/>
          </a:xfrm>
          <a:prstGeom prst="rect">
            <a:avLst/>
          </a:prstGeom>
          <a:solidFill>
            <a:schemeClr val="accent5">
              <a:lumMod val="60000"/>
              <a:lumOff val="40000"/>
            </a:schemeClr>
          </a:solidFill>
        </p:spPr>
        <p:txBody>
          <a:bodyPr vert="horz" lIns="91440" tIns="45720" rIns="91440" bIns="45720" rtlCol="0" anchor="b">
            <a:normAutofit fontScale="92500"/>
          </a:bodyPr>
          <a:lstStyle>
            <a:lvl1pPr marL="0" indent="0" algn="l" defTabSz="9144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GB" dirty="0" smtClean="0"/>
              <a:t>January 2014 Rainfall Anomaly</a:t>
            </a:r>
            <a:endParaRPr lang="en-GB" dirty="0"/>
          </a:p>
        </p:txBody>
      </p:sp>
    </p:spTree>
    <p:extLst>
      <p:ext uri="{BB962C8B-B14F-4D97-AF65-F5344CB8AC3E}">
        <p14:creationId xmlns:p14="http://schemas.microsoft.com/office/powerpoint/2010/main" val="269652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par>
                                <p:cTn id="8" presetID="14" presetClass="exit" presetSubtype="10" fill="hold" grpId="0" nodeType="withEffect">
                                  <p:stCondLst>
                                    <p:cond delay="0"/>
                                  </p:stCondLst>
                                  <p:childTnLst>
                                    <p:animEffect transition="out" filter="randombar(horizontal)">
                                      <p:cBhvr>
                                        <p:cTn id="9" dur="2000"/>
                                        <p:tgtEl>
                                          <p:spTgt spid="5"/>
                                        </p:tgtEl>
                                      </p:cBhvr>
                                    </p:animEffect>
                                    <p:set>
                                      <p:cBhvr>
                                        <p:cTn id="10"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792088"/>
          </a:xfrm>
        </p:spPr>
        <p:txBody>
          <a:bodyPr/>
          <a:lstStyle/>
          <a:p>
            <a:pPr algn="ctr"/>
            <a:r>
              <a:rPr lang="en-GB" sz="4000" dirty="0"/>
              <a:t>How can sustainable </a:t>
            </a:r>
            <a:r>
              <a:rPr lang="en-GB" sz="4000" dirty="0" smtClean="0"/>
              <a:t>urban flood </a:t>
            </a:r>
            <a:r>
              <a:rPr lang="en-GB" sz="4000" dirty="0"/>
              <a:t>risk management best be </a:t>
            </a:r>
            <a:r>
              <a:rPr lang="en-GB" sz="4000" dirty="0" smtClean="0"/>
              <a:t>achieved?</a:t>
            </a:r>
            <a:r>
              <a:rPr lang="en-GB" sz="4000" dirty="0"/>
              <a:t/>
            </a:r>
            <a:br>
              <a:rPr lang="en-GB" sz="4000" dirty="0"/>
            </a:br>
            <a:endParaRPr lang="en-GB" sz="4000" dirty="0"/>
          </a:p>
        </p:txBody>
      </p:sp>
      <p:pic>
        <p:nvPicPr>
          <p:cNvPr id="1026" name="Picture 2" descr="http://www.conferencesthatwork.com/wp-content/uploads/2013/07/fork-in-the-road-624151138_f1ff60b2db_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66950"/>
            <a:ext cx="9144000" cy="52910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44577" y="4437112"/>
            <a:ext cx="2088232" cy="1384995"/>
          </a:xfrm>
          <a:prstGeom prst="rect">
            <a:avLst/>
          </a:prstGeom>
        </p:spPr>
        <p:txBody>
          <a:bodyPr wrap="square">
            <a:spAutoFit/>
          </a:bodyPr>
          <a:lstStyle/>
          <a:p>
            <a:pPr algn="ctr"/>
            <a:r>
              <a:rPr lang="en-GB" sz="2800" b="1" dirty="0" smtClean="0">
                <a:solidFill>
                  <a:schemeClr val="bg1"/>
                </a:solidFill>
              </a:rPr>
              <a:t>Continue on our current path</a:t>
            </a:r>
            <a:endParaRPr lang="en-GB" sz="2800" b="1" dirty="0">
              <a:solidFill>
                <a:schemeClr val="bg1"/>
              </a:solidFill>
            </a:endParaRPr>
          </a:p>
        </p:txBody>
      </p:sp>
      <p:sp>
        <p:nvSpPr>
          <p:cNvPr id="5" name="Text Placeholder 4"/>
          <p:cNvSpPr>
            <a:spLocks noGrp="1"/>
          </p:cNvSpPr>
          <p:nvPr>
            <p:ph type="body" sz="quarter" idx="10"/>
          </p:nvPr>
        </p:nvSpPr>
        <p:spPr/>
        <p:txBody>
          <a:bodyPr/>
          <a:lstStyle/>
          <a:p>
            <a:endParaRPr lang="en-GB"/>
          </a:p>
        </p:txBody>
      </p:sp>
      <p:sp>
        <p:nvSpPr>
          <p:cNvPr id="7" name="Text Placeholder 2"/>
          <p:cNvSpPr txBox="1">
            <a:spLocks/>
          </p:cNvSpPr>
          <p:nvPr/>
        </p:nvSpPr>
        <p:spPr>
          <a:xfrm>
            <a:off x="6407696" y="4437112"/>
            <a:ext cx="2736304" cy="1223558"/>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GB" sz="2800" b="1" smtClean="0">
                <a:solidFill>
                  <a:schemeClr val="bg1"/>
                </a:solidFill>
              </a:rPr>
              <a:t>A </a:t>
            </a:r>
            <a:r>
              <a:rPr lang="en-GB" sz="2800" b="1" i="1" smtClean="0">
                <a:solidFill>
                  <a:schemeClr val="bg1"/>
                </a:solidFill>
              </a:rPr>
              <a:t>different</a:t>
            </a:r>
            <a:r>
              <a:rPr lang="en-GB" sz="2800" b="1" smtClean="0">
                <a:solidFill>
                  <a:schemeClr val="bg1"/>
                </a:solidFill>
              </a:rPr>
              <a:t> </a:t>
            </a:r>
          </a:p>
          <a:p>
            <a:pPr algn="ctr"/>
            <a:r>
              <a:rPr lang="en-GB" sz="2800" b="1" smtClean="0">
                <a:solidFill>
                  <a:schemeClr val="bg1"/>
                </a:solidFill>
              </a:rPr>
              <a:t>Urban Flood Risk Future</a:t>
            </a:r>
            <a:endParaRPr lang="en-GB" sz="2800" b="1" dirty="0">
              <a:solidFill>
                <a:schemeClr val="bg1"/>
              </a:solidFill>
            </a:endParaRPr>
          </a:p>
        </p:txBody>
      </p:sp>
      <p:sp>
        <p:nvSpPr>
          <p:cNvPr id="6" name="Rectangle 5"/>
          <p:cNvSpPr/>
          <p:nvPr/>
        </p:nvSpPr>
        <p:spPr>
          <a:xfrm>
            <a:off x="-103878" y="6550223"/>
            <a:ext cx="9252520" cy="307777"/>
          </a:xfrm>
          <a:prstGeom prst="rect">
            <a:avLst/>
          </a:prstGeom>
        </p:spPr>
        <p:txBody>
          <a:bodyPr wrap="square">
            <a:spAutoFit/>
          </a:bodyPr>
          <a:lstStyle/>
          <a:p>
            <a:r>
              <a:rPr lang="en-GB" sz="1400" dirty="0">
                <a:solidFill>
                  <a:schemeClr val="bg1"/>
                </a:solidFill>
              </a:rPr>
              <a:t>http://www.conferencesthatwork.com/wp-content/uploads/2013/07/fork-in-the-road-624151138_f1ff60b2db_o.jpg</a:t>
            </a:r>
          </a:p>
        </p:txBody>
      </p:sp>
    </p:spTree>
    <p:extLst>
      <p:ext uri="{BB962C8B-B14F-4D97-AF65-F5344CB8AC3E}">
        <p14:creationId xmlns:p14="http://schemas.microsoft.com/office/powerpoint/2010/main" val="15660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6093296"/>
            <a:ext cx="9144000" cy="764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228206" y="6468849"/>
            <a:ext cx="2736304" cy="369332"/>
          </a:xfrm>
          <a:prstGeom prst="rect">
            <a:avLst/>
          </a:prstGeom>
          <a:noFill/>
        </p:spPr>
        <p:txBody>
          <a:bodyPr wrap="square" rtlCol="0">
            <a:spAutoFit/>
          </a:bodyPr>
          <a:lstStyle/>
          <a:p>
            <a:r>
              <a:rPr lang="en-GB" dirty="0" smtClean="0"/>
              <a:t>Source www.nwl.co.uk</a:t>
            </a:r>
            <a:endParaRPr lang="en-GB" dirty="0"/>
          </a:p>
        </p:txBody>
      </p:sp>
      <p:sp>
        <p:nvSpPr>
          <p:cNvPr id="4" name="TextBox 3"/>
          <p:cNvSpPr txBox="1"/>
          <p:nvPr/>
        </p:nvSpPr>
        <p:spPr>
          <a:xfrm>
            <a:off x="0" y="186202"/>
            <a:ext cx="9252520" cy="584775"/>
          </a:xfrm>
          <a:prstGeom prst="rect">
            <a:avLst/>
          </a:prstGeom>
          <a:solidFill>
            <a:schemeClr val="bg1"/>
          </a:solidFill>
        </p:spPr>
        <p:txBody>
          <a:bodyPr wrap="square" rtlCol="0">
            <a:spAutoFit/>
          </a:bodyPr>
          <a:lstStyle/>
          <a:p>
            <a:pPr lvl="0"/>
            <a:r>
              <a:rPr lang="en-GB" sz="3200" dirty="0" smtClean="0">
                <a:solidFill>
                  <a:srgbClr val="1F497D"/>
                </a:solidFill>
              </a:rPr>
              <a:t>A Grey Future: </a:t>
            </a:r>
            <a:r>
              <a:rPr lang="en-GB" sz="3200" b="1" i="1" dirty="0" smtClean="0">
                <a:solidFill>
                  <a:srgbClr val="1F497D"/>
                </a:solidFill>
              </a:rPr>
              <a:t>Bigger pipes, more pipes, huge pipes</a:t>
            </a:r>
            <a:endParaRPr lang="en-GB" sz="3200" i="1" dirty="0">
              <a:solidFill>
                <a:srgbClr val="1F497D"/>
              </a:solidFill>
            </a:endParaRPr>
          </a:p>
        </p:txBody>
      </p:sp>
      <p:pic>
        <p:nvPicPr>
          <p:cNvPr id="1027" name="Picture 3" descr="E:\Blue-Green Cities\Calgary\Detention-systems-long.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1873" y="770977"/>
            <a:ext cx="5718279" cy="29813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87016" y="1412776"/>
            <a:ext cx="5718279" cy="4288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descr="E:\Calgary\Liveable Cities\ENR1219_East_Side_CSO.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81012" y="2232737"/>
            <a:ext cx="5747011" cy="4420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57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20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20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6093296"/>
            <a:ext cx="7956376" cy="764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074" name="Picture 2" descr="Z:\Website social media\FinalBGCImageWebsit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77661" y="0"/>
            <a:ext cx="6218675" cy="6858000"/>
          </a:xfrm>
          <a:prstGeom prst="rect">
            <a:avLst/>
          </a:prstGeom>
          <a:noFill/>
          <a:ln w="19050">
            <a:no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923928" y="6381328"/>
            <a:ext cx="28803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1056567" y="3212976"/>
            <a:ext cx="7128792" cy="3576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2920588"/>
            <a:ext cx="9144000" cy="584775"/>
          </a:xfrm>
          <a:prstGeom prst="rect">
            <a:avLst/>
          </a:prstGeom>
          <a:solidFill>
            <a:schemeClr val="accent3">
              <a:lumMod val="60000"/>
              <a:lumOff val="40000"/>
            </a:schemeClr>
          </a:solidFill>
        </p:spPr>
        <p:txBody>
          <a:bodyPr wrap="square">
            <a:spAutoFit/>
          </a:bodyPr>
          <a:lstStyle/>
          <a:p>
            <a:pPr algn="ctr"/>
            <a:r>
              <a:rPr lang="en-GB" sz="3200" b="1" dirty="0">
                <a:hlinkClick r:id="rId4"/>
              </a:rPr>
              <a:t>http://</a:t>
            </a:r>
            <a:r>
              <a:rPr lang="en-GB" sz="3200" b="1" dirty="0" smtClean="0">
                <a:hlinkClick r:id="rId4"/>
              </a:rPr>
              <a:t>en.wikipedia.org/wiki/Blue-Green_Cities</a:t>
            </a:r>
            <a:r>
              <a:rPr lang="en-GB" sz="3200" b="1" dirty="0" smtClean="0"/>
              <a:t> </a:t>
            </a:r>
            <a:endParaRPr lang="en-GB" sz="3200" b="1" dirty="0"/>
          </a:p>
        </p:txBody>
      </p:sp>
    </p:spTree>
    <p:extLst>
      <p:ext uri="{BB962C8B-B14F-4D97-AF65-F5344CB8AC3E}">
        <p14:creationId xmlns:p14="http://schemas.microsoft.com/office/powerpoint/2010/main" val="6683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553" y="116632"/>
            <a:ext cx="6649687" cy="4598201"/>
          </a:xfrm>
          <a:prstGeom prst="rect">
            <a:avLst/>
          </a:prstGeom>
          <a:noFill/>
          <a:ln w="9525">
            <a:noFill/>
            <a:miter lim="800000"/>
            <a:headEnd/>
            <a:tailEnd/>
          </a:ln>
        </p:spPr>
      </p:pic>
      <p:sp>
        <p:nvSpPr>
          <p:cNvPr id="31" name="Rectangle 30"/>
          <p:cNvSpPr/>
          <p:nvPr/>
        </p:nvSpPr>
        <p:spPr>
          <a:xfrm>
            <a:off x="76956" y="6516052"/>
            <a:ext cx="8942119" cy="369332"/>
          </a:xfrm>
          <a:prstGeom prst="rect">
            <a:avLst/>
          </a:prstGeom>
        </p:spPr>
        <p:txBody>
          <a:bodyPr wrap="square">
            <a:spAutoFit/>
          </a:bodyPr>
          <a:lstStyle/>
          <a:p>
            <a:r>
              <a:rPr lang="en-GB" sz="1200" dirty="0" err="1" smtClean="0"/>
              <a:t>Fratini</a:t>
            </a:r>
            <a:r>
              <a:rPr lang="en-GB" sz="1200" dirty="0" smtClean="0"/>
              <a:t> et al.,(2012) Three </a:t>
            </a:r>
            <a:r>
              <a:rPr lang="en-GB" sz="1200" dirty="0"/>
              <a:t>Points Approach (3PA) for urban flood risk </a:t>
            </a:r>
            <a:r>
              <a:rPr lang="en-GB" sz="1200" dirty="0" smtClean="0"/>
              <a:t>management</a:t>
            </a:r>
            <a:r>
              <a:rPr lang="en-GB" dirty="0"/>
              <a:t>.</a:t>
            </a:r>
            <a:endParaRPr lang="en-GB" dirty="0" smtClean="0"/>
          </a:p>
        </p:txBody>
      </p:sp>
      <p:grpSp>
        <p:nvGrpSpPr>
          <p:cNvPr id="32" name="Group 31"/>
          <p:cNvGrpSpPr/>
          <p:nvPr/>
        </p:nvGrpSpPr>
        <p:grpSpPr>
          <a:xfrm>
            <a:off x="7035918" y="116632"/>
            <a:ext cx="1927797" cy="5366036"/>
            <a:chOff x="7500236" y="807226"/>
            <a:chExt cx="1501260" cy="5366036"/>
          </a:xfrm>
        </p:grpSpPr>
        <p:grpSp>
          <p:nvGrpSpPr>
            <p:cNvPr id="33" name="Group 32"/>
            <p:cNvGrpSpPr/>
            <p:nvPr/>
          </p:nvGrpSpPr>
          <p:grpSpPr>
            <a:xfrm>
              <a:off x="7500236" y="807226"/>
              <a:ext cx="1332015" cy="5366036"/>
              <a:chOff x="7500236" y="807226"/>
              <a:chExt cx="1332015" cy="5366036"/>
            </a:xfrm>
          </p:grpSpPr>
          <p:sp>
            <p:nvSpPr>
              <p:cNvPr id="35" name="TextBox 34"/>
              <p:cNvSpPr txBox="1"/>
              <p:nvPr/>
            </p:nvSpPr>
            <p:spPr>
              <a:xfrm>
                <a:off x="7500236" y="807226"/>
                <a:ext cx="1332015" cy="954107"/>
              </a:xfrm>
              <a:prstGeom prst="rect">
                <a:avLst/>
              </a:prstGeom>
              <a:noFill/>
            </p:spPr>
            <p:txBody>
              <a:bodyPr wrap="square" rtlCol="0">
                <a:spAutoFit/>
              </a:bodyPr>
              <a:lstStyle/>
              <a:p>
                <a:pPr algn="ctr"/>
                <a:r>
                  <a:rPr lang="en-GB" sz="2800" b="1" dirty="0" smtClean="0">
                    <a:solidFill>
                      <a:srgbClr val="0070C0"/>
                    </a:solidFill>
                  </a:rPr>
                  <a:t>Blue </a:t>
                </a:r>
              </a:p>
              <a:p>
                <a:pPr algn="ctr"/>
                <a:r>
                  <a:rPr lang="en-GB" sz="2800" b="1" dirty="0" smtClean="0">
                    <a:solidFill>
                      <a:srgbClr val="0070C0"/>
                    </a:solidFill>
                  </a:rPr>
                  <a:t>Condition</a:t>
                </a:r>
                <a:r>
                  <a:rPr lang="en-GB" sz="2800" b="1" dirty="0" smtClean="0"/>
                  <a:t> </a:t>
                </a:r>
                <a:endParaRPr lang="en-GB" sz="2800" b="1" dirty="0"/>
              </a:p>
            </p:txBody>
          </p:sp>
          <p:sp>
            <p:nvSpPr>
              <p:cNvPr id="36" name="TextBox 35"/>
              <p:cNvSpPr txBox="1"/>
              <p:nvPr/>
            </p:nvSpPr>
            <p:spPr>
              <a:xfrm>
                <a:off x="7500236" y="5219155"/>
                <a:ext cx="1270660" cy="954107"/>
              </a:xfrm>
              <a:prstGeom prst="rect">
                <a:avLst/>
              </a:prstGeom>
              <a:noFill/>
            </p:spPr>
            <p:txBody>
              <a:bodyPr wrap="square" rtlCol="0">
                <a:spAutoFit/>
              </a:bodyPr>
              <a:lstStyle/>
              <a:p>
                <a:pPr algn="ctr"/>
                <a:r>
                  <a:rPr lang="en-GB" sz="2800" b="1" dirty="0" smtClean="0">
                    <a:solidFill>
                      <a:srgbClr val="006600"/>
                    </a:solidFill>
                  </a:rPr>
                  <a:t>Green </a:t>
                </a:r>
              </a:p>
              <a:p>
                <a:pPr algn="ctr"/>
                <a:r>
                  <a:rPr lang="en-GB" sz="2800" b="1" dirty="0" smtClean="0">
                    <a:solidFill>
                      <a:srgbClr val="006600"/>
                    </a:solidFill>
                  </a:rPr>
                  <a:t>Condition </a:t>
                </a:r>
                <a:endParaRPr lang="en-GB" sz="2800" b="1" dirty="0">
                  <a:solidFill>
                    <a:srgbClr val="006600"/>
                  </a:solidFill>
                </a:endParaRPr>
              </a:p>
            </p:txBody>
          </p:sp>
        </p:grpSp>
        <p:cxnSp>
          <p:nvCxnSpPr>
            <p:cNvPr id="34" name="Straight Arrow Connector 33"/>
            <p:cNvCxnSpPr/>
            <p:nvPr/>
          </p:nvCxnSpPr>
          <p:spPr>
            <a:xfrm>
              <a:off x="8977745" y="1971304"/>
              <a:ext cx="23751" cy="3396343"/>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grpSp>
      <p:sp>
        <p:nvSpPr>
          <p:cNvPr id="37" name="TextBox 36"/>
          <p:cNvSpPr txBox="1"/>
          <p:nvPr/>
        </p:nvSpPr>
        <p:spPr>
          <a:xfrm>
            <a:off x="6828309" y="2224305"/>
            <a:ext cx="2078182" cy="1169551"/>
          </a:xfrm>
          <a:prstGeom prst="rect">
            <a:avLst/>
          </a:prstGeom>
          <a:noFill/>
        </p:spPr>
        <p:txBody>
          <a:bodyPr wrap="square" rtlCol="0">
            <a:spAutoFit/>
          </a:bodyPr>
          <a:lstStyle/>
          <a:p>
            <a:pPr marL="342900" indent="-342900">
              <a:buFont typeface="+mj-lt"/>
              <a:buAutoNum type="arabicPeriod"/>
            </a:pPr>
            <a:r>
              <a:rPr lang="en-GB" sz="1400" b="1" i="1" dirty="0" smtClean="0"/>
              <a:t>Blue-Green infrastructure provides required level of service for flood defence.</a:t>
            </a:r>
            <a:endParaRPr lang="en-GB" sz="1400" b="1" i="1" dirty="0"/>
          </a:p>
        </p:txBody>
      </p:sp>
      <p:grpSp>
        <p:nvGrpSpPr>
          <p:cNvPr id="8" name="Group 7"/>
          <p:cNvGrpSpPr/>
          <p:nvPr/>
        </p:nvGrpSpPr>
        <p:grpSpPr>
          <a:xfrm>
            <a:off x="29277" y="1000169"/>
            <a:ext cx="8903940" cy="4913383"/>
            <a:chOff x="29277" y="1000169"/>
            <a:chExt cx="8903940" cy="4913383"/>
          </a:xfrm>
        </p:grpSpPr>
        <p:sp>
          <p:nvSpPr>
            <p:cNvPr id="2" name="TextBox 1"/>
            <p:cNvSpPr txBox="1"/>
            <p:nvPr/>
          </p:nvSpPr>
          <p:spPr>
            <a:xfrm>
              <a:off x="29277" y="5482665"/>
              <a:ext cx="3378817" cy="430887"/>
            </a:xfrm>
            <a:prstGeom prst="rect">
              <a:avLst/>
            </a:prstGeom>
            <a:solidFill>
              <a:schemeClr val="bg1"/>
            </a:solidFill>
            <a:ln>
              <a:noFill/>
            </a:ln>
          </p:spPr>
          <p:txBody>
            <a:bodyPr wrap="square" rtlCol="0">
              <a:spAutoFit/>
            </a:bodyPr>
            <a:lstStyle/>
            <a:p>
              <a:r>
                <a:rPr lang="en-US" sz="2200" b="1" dirty="0" smtClean="0"/>
                <a:t>Designing for Exceedance </a:t>
              </a:r>
              <a:endParaRPr lang="en-US" sz="2200" b="1" dirty="0"/>
            </a:p>
          </p:txBody>
        </p:sp>
        <p:sp>
          <p:nvSpPr>
            <p:cNvPr id="38" name="TextBox 37"/>
            <p:cNvSpPr txBox="1"/>
            <p:nvPr/>
          </p:nvSpPr>
          <p:spPr>
            <a:xfrm>
              <a:off x="6840187" y="1000169"/>
              <a:ext cx="2093030" cy="1169551"/>
            </a:xfrm>
            <a:prstGeom prst="rect">
              <a:avLst/>
            </a:prstGeom>
            <a:noFill/>
          </p:spPr>
          <p:txBody>
            <a:bodyPr wrap="square" rtlCol="0">
              <a:spAutoFit/>
            </a:bodyPr>
            <a:lstStyle/>
            <a:p>
              <a:pPr marL="342900" indent="-342900">
                <a:buFont typeface="+mj-lt"/>
                <a:buAutoNum type="arabicPeriod" startAt="2"/>
              </a:pPr>
              <a:r>
                <a:rPr lang="en-GB" sz="1400" b="1" i="1" dirty="0" smtClean="0"/>
                <a:t>If extreme flooding occurs BGI  facilitates managed urban conveyance  and storage.</a:t>
              </a:r>
              <a:endParaRPr lang="en-GB" sz="1400" b="1" i="1" dirty="0"/>
            </a:p>
          </p:txBody>
        </p:sp>
      </p:grpSp>
      <p:grpSp>
        <p:nvGrpSpPr>
          <p:cNvPr id="9" name="Group 8"/>
          <p:cNvGrpSpPr/>
          <p:nvPr/>
        </p:nvGrpSpPr>
        <p:grpSpPr>
          <a:xfrm>
            <a:off x="2987822" y="3448441"/>
            <a:ext cx="5954295" cy="2465112"/>
            <a:chOff x="2987822" y="3448441"/>
            <a:chExt cx="5954295" cy="2465112"/>
          </a:xfrm>
        </p:grpSpPr>
        <p:sp>
          <p:nvSpPr>
            <p:cNvPr id="39" name="TextBox 38"/>
            <p:cNvSpPr txBox="1"/>
            <p:nvPr/>
          </p:nvSpPr>
          <p:spPr>
            <a:xfrm>
              <a:off x="6792683" y="3448441"/>
              <a:ext cx="2149434" cy="1169551"/>
            </a:xfrm>
            <a:prstGeom prst="rect">
              <a:avLst/>
            </a:prstGeom>
            <a:noFill/>
          </p:spPr>
          <p:txBody>
            <a:bodyPr wrap="square" rtlCol="0">
              <a:spAutoFit/>
            </a:bodyPr>
            <a:lstStyle/>
            <a:p>
              <a:pPr marL="342900" indent="-342900">
                <a:buFont typeface="+mj-lt"/>
                <a:buAutoNum type="arabicPeriod" startAt="3"/>
              </a:pPr>
              <a:r>
                <a:rPr lang="en-GB" sz="1400" b="1" i="1" dirty="0" smtClean="0"/>
                <a:t>Green infrastructure and spaces used on a daily basis by communities and ecosystems.	  </a:t>
              </a:r>
              <a:endParaRPr lang="en-GB" sz="1400" b="1" i="1" dirty="0"/>
            </a:p>
          </p:txBody>
        </p:sp>
        <p:sp>
          <p:nvSpPr>
            <p:cNvPr id="7" name="Rectangle 6"/>
            <p:cNvSpPr/>
            <p:nvPr/>
          </p:nvSpPr>
          <p:spPr>
            <a:xfrm>
              <a:off x="2987822" y="5482666"/>
              <a:ext cx="4563237" cy="430887"/>
            </a:xfrm>
            <a:prstGeom prst="rect">
              <a:avLst/>
            </a:prstGeom>
          </p:spPr>
          <p:txBody>
            <a:bodyPr wrap="none">
              <a:spAutoFit/>
            </a:bodyPr>
            <a:lstStyle/>
            <a:p>
              <a:pPr lvl="0"/>
              <a:r>
                <a:rPr lang="en-US" sz="2200" dirty="0" smtClean="0">
                  <a:solidFill>
                    <a:prstClr val="black"/>
                  </a:solidFill>
                </a:rPr>
                <a:t> + </a:t>
              </a:r>
              <a:r>
                <a:rPr lang="en-US" sz="2200" b="1" dirty="0">
                  <a:solidFill>
                    <a:prstClr val="black"/>
                  </a:solidFill>
                </a:rPr>
                <a:t>Designing for </a:t>
              </a:r>
              <a:r>
                <a:rPr lang="en-US" sz="2200" b="1" dirty="0" smtClean="0">
                  <a:solidFill>
                    <a:prstClr val="black"/>
                  </a:solidFill>
                </a:rPr>
                <a:t>non-flood conditions </a:t>
              </a:r>
              <a:endParaRPr lang="en-US" sz="2200" b="1" dirty="0">
                <a:solidFill>
                  <a:prstClr val="black"/>
                </a:solidFill>
              </a:endParaRPr>
            </a:p>
          </p:txBody>
        </p:sp>
      </p:grpSp>
      <p:sp>
        <p:nvSpPr>
          <p:cNvPr id="10" name="TextBox 9"/>
          <p:cNvSpPr txBox="1"/>
          <p:nvPr/>
        </p:nvSpPr>
        <p:spPr>
          <a:xfrm>
            <a:off x="4537902" y="5922064"/>
            <a:ext cx="4425813" cy="430887"/>
          </a:xfrm>
          <a:prstGeom prst="rect">
            <a:avLst/>
          </a:prstGeom>
          <a:noFill/>
        </p:spPr>
        <p:txBody>
          <a:bodyPr wrap="square" rtlCol="0">
            <a:spAutoFit/>
          </a:bodyPr>
          <a:lstStyle/>
          <a:p>
            <a:r>
              <a:rPr lang="en-US" sz="2200" b="1" i="1" dirty="0" smtClean="0"/>
              <a:t>= Benefits 24/7, 365 days a year……</a:t>
            </a:r>
            <a:endParaRPr lang="en-US" sz="2200" b="1" i="1" dirty="0"/>
          </a:p>
        </p:txBody>
      </p:sp>
    </p:spTree>
    <p:extLst>
      <p:ext uri="{BB962C8B-B14F-4D97-AF65-F5344CB8AC3E}">
        <p14:creationId xmlns:p14="http://schemas.microsoft.com/office/powerpoint/2010/main" val="153132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85000"/>
            <a:ext cx="9144000" cy="6092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2008" y="6431039"/>
            <a:ext cx="9612560" cy="338554"/>
          </a:xfrm>
          <a:prstGeom prst="rect">
            <a:avLst/>
          </a:prstGeom>
        </p:spPr>
        <p:txBody>
          <a:bodyPr wrap="square">
            <a:spAutoFit/>
          </a:bodyPr>
          <a:lstStyle/>
          <a:p>
            <a:r>
              <a:rPr lang="en-GB" sz="1600" dirty="0">
                <a:solidFill>
                  <a:schemeClr val="bg1"/>
                </a:solidFill>
              </a:rPr>
              <a:t>https://lynncroweblog.wordpress.com/2015/04/29/flood-defence-protection-in-the-lower-don-valley-sheffield/</a:t>
            </a:r>
          </a:p>
        </p:txBody>
      </p:sp>
      <p:sp>
        <p:nvSpPr>
          <p:cNvPr id="2" name="Title 1"/>
          <p:cNvSpPr>
            <a:spLocks noGrp="1"/>
          </p:cNvSpPr>
          <p:nvPr>
            <p:ph type="title"/>
          </p:nvPr>
        </p:nvSpPr>
        <p:spPr>
          <a:xfrm>
            <a:off x="0" y="0"/>
            <a:ext cx="9144000" cy="1340768"/>
          </a:xfrm>
          <a:solidFill>
            <a:schemeClr val="bg1"/>
          </a:solidFill>
        </p:spPr>
        <p:txBody>
          <a:bodyPr/>
          <a:lstStyle/>
          <a:p>
            <a:pPr lvl="0" algn="ctr"/>
            <a:r>
              <a:rPr lang="en-GB" sz="4000" dirty="0" smtClean="0">
                <a:latin typeface="Arial"/>
                <a:ea typeface="Calibri"/>
                <a:cs typeface="Times New Roman"/>
              </a:rPr>
              <a:t>Sheffield: a pilot core city in the </a:t>
            </a:r>
            <a:br>
              <a:rPr lang="en-GB" sz="4000" dirty="0" smtClean="0">
                <a:latin typeface="Arial"/>
                <a:ea typeface="Calibri"/>
                <a:cs typeface="Times New Roman"/>
              </a:rPr>
            </a:br>
            <a:r>
              <a:rPr lang="en-GB" sz="4000" dirty="0" smtClean="0">
                <a:latin typeface="Arial"/>
                <a:ea typeface="Calibri"/>
                <a:cs typeface="Times New Roman"/>
              </a:rPr>
              <a:t>National </a:t>
            </a:r>
            <a:r>
              <a:rPr lang="en-GB" sz="4000" dirty="0">
                <a:latin typeface="Arial"/>
                <a:ea typeface="Calibri"/>
                <a:cs typeface="Times New Roman"/>
              </a:rPr>
              <a:t>Flood Resilience </a:t>
            </a:r>
            <a:r>
              <a:rPr lang="en-GB" sz="4000" dirty="0" smtClean="0">
                <a:latin typeface="Arial"/>
                <a:ea typeface="Calibri"/>
                <a:cs typeface="Times New Roman"/>
              </a:rPr>
              <a:t>Review </a:t>
            </a:r>
            <a:br>
              <a:rPr lang="en-GB" sz="4000" dirty="0" smtClean="0">
                <a:latin typeface="Arial"/>
                <a:ea typeface="Calibri"/>
                <a:cs typeface="Times New Roman"/>
              </a:rPr>
            </a:br>
            <a:endParaRPr lang="en-GB" sz="4000" dirty="0"/>
          </a:p>
        </p:txBody>
      </p:sp>
    </p:spTree>
    <p:extLst>
      <p:ext uri="{BB962C8B-B14F-4D97-AF65-F5344CB8AC3E}">
        <p14:creationId xmlns:p14="http://schemas.microsoft.com/office/powerpoint/2010/main" val="41672170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141" y="670706"/>
            <a:ext cx="8865347" cy="6214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a:xfrm>
            <a:off x="107504" y="116632"/>
            <a:ext cx="8928992" cy="7920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800" dirty="0" smtClean="0">
                <a:solidFill>
                  <a:schemeClr val="tx2"/>
                </a:solidFill>
              </a:rPr>
              <a:t>Blue-</a:t>
            </a:r>
            <a:r>
              <a:rPr lang="en-GB" sz="2800" dirty="0" smtClean="0">
                <a:solidFill>
                  <a:srgbClr val="00B050"/>
                </a:solidFill>
              </a:rPr>
              <a:t>Green</a:t>
            </a:r>
            <a:r>
              <a:rPr lang="en-GB" sz="2800" dirty="0" smtClean="0">
                <a:solidFill>
                  <a:schemeClr val="tx2"/>
                </a:solidFill>
              </a:rPr>
              <a:t> Options: </a:t>
            </a:r>
            <a:r>
              <a:rPr lang="en-GB" sz="2800" b="1" i="1" dirty="0" smtClean="0">
                <a:solidFill>
                  <a:schemeClr val="tx2"/>
                </a:solidFill>
              </a:rPr>
              <a:t>Social</a:t>
            </a:r>
            <a:r>
              <a:rPr lang="en-GB" sz="2800" dirty="0" smtClean="0">
                <a:solidFill>
                  <a:schemeClr val="tx2"/>
                </a:solidFill>
              </a:rPr>
              <a:t> and </a:t>
            </a:r>
            <a:r>
              <a:rPr lang="en-GB" sz="2800" b="1" i="1" dirty="0" smtClean="0">
                <a:solidFill>
                  <a:schemeClr val="tx2"/>
                </a:solidFill>
              </a:rPr>
              <a:t>Environmental </a:t>
            </a:r>
            <a:r>
              <a:rPr lang="en-GB" sz="2800" i="1" dirty="0" smtClean="0">
                <a:solidFill>
                  <a:schemeClr val="tx2"/>
                </a:solidFill>
              </a:rPr>
              <a:t>performance</a:t>
            </a:r>
            <a:r>
              <a:rPr lang="en-GB" sz="3200" i="1" dirty="0" smtClean="0">
                <a:solidFill>
                  <a:schemeClr val="tx2"/>
                </a:solidFill>
              </a:rPr>
              <a:t> </a:t>
            </a:r>
            <a:endParaRPr lang="en-GB" sz="3200" i="1" dirty="0">
              <a:solidFill>
                <a:schemeClr val="tx2"/>
              </a:solidFill>
            </a:endParaRPr>
          </a:p>
        </p:txBody>
      </p:sp>
    </p:spTree>
    <p:extLst>
      <p:ext uri="{BB962C8B-B14F-4D97-AF65-F5344CB8AC3E}">
        <p14:creationId xmlns:p14="http://schemas.microsoft.com/office/powerpoint/2010/main" val="2822149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92088"/>
          </a:xfrm>
        </p:spPr>
        <p:txBody>
          <a:bodyPr/>
          <a:lstStyle/>
          <a:p>
            <a:pPr lvl="0" algn="ctr"/>
            <a:r>
              <a:rPr lang="en-GB" sz="4000" dirty="0">
                <a:latin typeface="Arial"/>
                <a:ea typeface="Calibri"/>
                <a:cs typeface="Times New Roman"/>
              </a:rPr>
              <a:t>How can </a:t>
            </a:r>
            <a:r>
              <a:rPr lang="en-GB" sz="4000" dirty="0" smtClean="0">
                <a:latin typeface="Arial"/>
                <a:ea typeface="Calibri"/>
                <a:cs typeface="Times New Roman"/>
              </a:rPr>
              <a:t>urban </a:t>
            </a:r>
            <a:r>
              <a:rPr lang="en-GB" sz="4000" dirty="0">
                <a:latin typeface="Arial"/>
                <a:ea typeface="Calibri"/>
                <a:cs typeface="Times New Roman"/>
              </a:rPr>
              <a:t>planning </a:t>
            </a:r>
            <a:r>
              <a:rPr lang="en-GB" sz="4000" dirty="0" smtClean="0">
                <a:latin typeface="Arial"/>
                <a:ea typeface="Calibri"/>
                <a:cs typeface="Times New Roman"/>
              </a:rPr>
              <a:t>and flood </a:t>
            </a:r>
            <a:r>
              <a:rPr lang="en-GB" sz="4000" dirty="0">
                <a:latin typeface="Arial"/>
                <a:ea typeface="Calibri"/>
                <a:cs typeface="Times New Roman"/>
              </a:rPr>
              <a:t>risk management </a:t>
            </a:r>
            <a:r>
              <a:rPr lang="en-GB" sz="4000" dirty="0" smtClean="0">
                <a:latin typeface="Arial"/>
                <a:ea typeface="Calibri"/>
                <a:cs typeface="Times New Roman"/>
              </a:rPr>
              <a:t>deliver innovation? </a:t>
            </a:r>
            <a:r>
              <a:rPr lang="en-GB" sz="4000" dirty="0">
                <a:latin typeface="Arial"/>
                <a:ea typeface="Calibri"/>
                <a:cs typeface="Times New Roman"/>
              </a:rPr>
              <a:t/>
            </a:r>
            <a:br>
              <a:rPr lang="en-GB" sz="4000" dirty="0">
                <a:latin typeface="Arial"/>
                <a:ea typeface="Calibri"/>
                <a:cs typeface="Times New Roman"/>
              </a:rPr>
            </a:br>
            <a:endParaRPr lang="en-GB" sz="4000" dirty="0"/>
          </a:p>
        </p:txBody>
      </p:sp>
    </p:spTree>
    <p:extLst>
      <p:ext uri="{BB962C8B-B14F-4D97-AF65-F5344CB8AC3E}">
        <p14:creationId xmlns:p14="http://schemas.microsoft.com/office/powerpoint/2010/main" val="3040756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10135</TotalTime>
  <Words>2059</Words>
  <Application>Microsoft Office PowerPoint</Application>
  <PresentationFormat>On-screen Show (4:3)</PresentationFormat>
  <Paragraphs>186</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MS Mincho</vt:lpstr>
      <vt:lpstr>Arial</vt:lpstr>
      <vt:lpstr>Calibri</vt:lpstr>
      <vt:lpstr>Times New Roman</vt:lpstr>
      <vt:lpstr>Office Theme</vt:lpstr>
      <vt:lpstr> Managing Urban  Flood Risk           </vt:lpstr>
      <vt:lpstr>PowerPoint Presentation</vt:lpstr>
      <vt:lpstr>How can sustainable urban flood risk management best be achieved? </vt:lpstr>
      <vt:lpstr>PowerPoint Presentation</vt:lpstr>
      <vt:lpstr>PowerPoint Presentation</vt:lpstr>
      <vt:lpstr>PowerPoint Presentation</vt:lpstr>
      <vt:lpstr>Sheffield: a pilot core city in the  National Flood Resilience Review  </vt:lpstr>
      <vt:lpstr>PowerPoint Presentation</vt:lpstr>
      <vt:lpstr>How can urban planning and flood risk management deliver innovation?  </vt:lpstr>
      <vt:lpstr>PowerPoint Presentation</vt:lpstr>
      <vt:lpstr>PowerPoint Presentation</vt:lpstr>
      <vt:lpstr>PowerPoint Presentation</vt:lpstr>
      <vt:lpstr>Can ‘models of self-financing’ fund innovative flood risk management? </vt:lpstr>
      <vt:lpstr>PowerPoint Presentation</vt:lpstr>
      <vt:lpstr>PowerPoint Presentation</vt:lpstr>
      <vt:lpstr>PowerPoint Presentation</vt:lpstr>
      <vt:lpstr>PowerPoint Presentation</vt:lpstr>
      <vt:lpstr>PowerPoint Presentation</vt:lpstr>
    </vt:vector>
  </TitlesOfParts>
  <Company>University Of Nottingham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Lawson</dc:creator>
  <cp:lastModifiedBy>O'donnell Emily</cp:lastModifiedBy>
  <cp:revision>442</cp:revision>
  <dcterms:created xsi:type="dcterms:W3CDTF">2013-11-21T09:16:52Z</dcterms:created>
  <dcterms:modified xsi:type="dcterms:W3CDTF">2016-11-10T12:12:13Z</dcterms:modified>
</cp:coreProperties>
</file>